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24"/>
  </p:notesMasterIdLst>
  <p:handoutMasterIdLst>
    <p:handoutMasterId r:id="rId25"/>
  </p:handoutMasterIdLst>
  <p:sldIdLst>
    <p:sldId id="257" r:id="rId2"/>
    <p:sldId id="267" r:id="rId3"/>
    <p:sldId id="294" r:id="rId4"/>
    <p:sldId id="274" r:id="rId5"/>
    <p:sldId id="272" r:id="rId6"/>
    <p:sldId id="283" r:id="rId7"/>
    <p:sldId id="275" r:id="rId8"/>
    <p:sldId id="285" r:id="rId9"/>
    <p:sldId id="271" r:id="rId10"/>
    <p:sldId id="284" r:id="rId11"/>
    <p:sldId id="280" r:id="rId12"/>
    <p:sldId id="288" r:id="rId13"/>
    <p:sldId id="281" r:id="rId14"/>
    <p:sldId id="282" r:id="rId15"/>
    <p:sldId id="286" r:id="rId16"/>
    <p:sldId id="293" r:id="rId17"/>
    <p:sldId id="276" r:id="rId18"/>
    <p:sldId id="287" r:id="rId19"/>
    <p:sldId id="292" r:id="rId20"/>
    <p:sldId id="289" r:id="rId21"/>
    <p:sldId id="290"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CDD9"/>
    <a:srgbClr val="1773D0"/>
    <a:srgbClr val="1673D0"/>
    <a:srgbClr val="1C7AD8"/>
    <a:srgbClr val="30353F"/>
    <a:srgbClr val="667181"/>
    <a:srgbClr val="BABABA"/>
    <a:srgbClr val="DBDBDB"/>
    <a:srgbClr val="85E0E7"/>
    <a:srgbClr val="515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3" d="100"/>
          <a:sy n="83" d="100"/>
        </p:scale>
        <p:origin x="686" y="8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varScale="1">
        <p:scale>
          <a:sx n="100" d="100"/>
          <a:sy n="100"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B8EB6-1E82-4DE9-8D27-47DB88FBE412}"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n-GB"/>
        </a:p>
      </dgm:t>
    </dgm:pt>
    <dgm:pt modelId="{AB2BB095-2081-4A27-9E26-AB9E936F7B64}">
      <dgm:prSet phldrT="[Text]"/>
      <dgm:spPr/>
      <dgm:t>
        <a:bodyPr/>
        <a:lstStyle/>
        <a:p>
          <a:pPr>
            <a:defRPr b="1"/>
          </a:pPr>
          <a:r>
            <a:rPr lang="en-US"/>
            <a:t>Travel Details</a:t>
          </a:r>
          <a:endParaRPr lang="en-GB"/>
        </a:p>
      </dgm:t>
    </dgm:pt>
    <dgm:pt modelId="{79A01CDD-2070-47B1-8013-A37B5D7171A8}" type="parTrans" cxnId="{9A4B6E60-E56D-43E1-858C-9E34E82DEA5F}">
      <dgm:prSet/>
      <dgm:spPr/>
      <dgm:t>
        <a:bodyPr/>
        <a:lstStyle/>
        <a:p>
          <a:endParaRPr lang="en-GB"/>
        </a:p>
      </dgm:t>
    </dgm:pt>
    <dgm:pt modelId="{474CC1A8-6E82-4D25-9D9B-111262F4F80C}" type="sibTrans" cxnId="{9A4B6E60-E56D-43E1-858C-9E34E82DEA5F}">
      <dgm:prSet/>
      <dgm:spPr/>
      <dgm:t>
        <a:bodyPr/>
        <a:lstStyle/>
        <a:p>
          <a:endParaRPr lang="en-GB"/>
        </a:p>
      </dgm:t>
    </dgm:pt>
    <dgm:pt modelId="{1F633590-FAC6-42E5-9330-5ED8AD6BD329}">
      <dgm:prSet phldrT="[Text]"/>
      <dgm:spPr/>
      <dgm:t>
        <a:bodyPr/>
        <a:lstStyle/>
        <a:p>
          <a:r>
            <a:rPr lang="en-US"/>
            <a:t>Departure Date</a:t>
          </a:r>
          <a:endParaRPr lang="en-GB"/>
        </a:p>
      </dgm:t>
    </dgm:pt>
    <dgm:pt modelId="{13E51937-4536-4DDC-A486-7639A5F5DC07}" type="parTrans" cxnId="{69F1236C-6471-416B-B4C2-A3B9F67CF409}">
      <dgm:prSet/>
      <dgm:spPr/>
      <dgm:t>
        <a:bodyPr/>
        <a:lstStyle/>
        <a:p>
          <a:endParaRPr lang="en-GB"/>
        </a:p>
      </dgm:t>
    </dgm:pt>
    <dgm:pt modelId="{258773FB-AFDD-403C-B5F9-28A9C6C1830C}" type="sibTrans" cxnId="{69F1236C-6471-416B-B4C2-A3B9F67CF409}">
      <dgm:prSet/>
      <dgm:spPr/>
      <dgm:t>
        <a:bodyPr/>
        <a:lstStyle/>
        <a:p>
          <a:endParaRPr lang="en-GB"/>
        </a:p>
      </dgm:t>
    </dgm:pt>
    <dgm:pt modelId="{9C05364F-63AE-4902-A35F-45242CFCEF25}">
      <dgm:prSet phldrT="[Text]"/>
      <dgm:spPr/>
      <dgm:t>
        <a:bodyPr/>
        <a:lstStyle/>
        <a:p>
          <a:r>
            <a:rPr lang="en-US"/>
            <a:t>Departure Time</a:t>
          </a:r>
          <a:endParaRPr lang="en-GB"/>
        </a:p>
      </dgm:t>
    </dgm:pt>
    <dgm:pt modelId="{786B113E-55E5-48A9-BA32-CFA319BCDB69}" type="parTrans" cxnId="{11EE377A-545B-44A5-9440-9B9700DDDE54}">
      <dgm:prSet/>
      <dgm:spPr/>
      <dgm:t>
        <a:bodyPr/>
        <a:lstStyle/>
        <a:p>
          <a:endParaRPr lang="en-GB"/>
        </a:p>
      </dgm:t>
    </dgm:pt>
    <dgm:pt modelId="{CDFDF5D8-97DD-4757-BD4C-96C5299EB991}" type="sibTrans" cxnId="{11EE377A-545B-44A5-9440-9B9700DDDE54}">
      <dgm:prSet/>
      <dgm:spPr/>
      <dgm:t>
        <a:bodyPr/>
        <a:lstStyle/>
        <a:p>
          <a:endParaRPr lang="en-GB"/>
        </a:p>
      </dgm:t>
    </dgm:pt>
    <dgm:pt modelId="{2A0641E0-8515-47CA-B276-1CEBE3AFEF56}">
      <dgm:prSet phldrT="[Text]"/>
      <dgm:spPr/>
      <dgm:t>
        <a:bodyPr/>
        <a:lstStyle/>
        <a:p>
          <a:r>
            <a:rPr lang="en-US"/>
            <a:t>Arrival Time</a:t>
          </a:r>
          <a:endParaRPr lang="en-GB"/>
        </a:p>
      </dgm:t>
    </dgm:pt>
    <dgm:pt modelId="{90FD56E2-767B-40B7-9CCF-D12F68957401}" type="parTrans" cxnId="{82BE8C79-2A6E-44EE-AEAB-21A554F20963}">
      <dgm:prSet/>
      <dgm:spPr/>
      <dgm:t>
        <a:bodyPr/>
        <a:lstStyle/>
        <a:p>
          <a:endParaRPr lang="en-GB"/>
        </a:p>
      </dgm:t>
    </dgm:pt>
    <dgm:pt modelId="{840C2E84-1716-46DD-B77D-5A57F20AA0A8}" type="sibTrans" cxnId="{82BE8C79-2A6E-44EE-AEAB-21A554F20963}">
      <dgm:prSet/>
      <dgm:spPr/>
      <dgm:t>
        <a:bodyPr/>
        <a:lstStyle/>
        <a:p>
          <a:endParaRPr lang="en-GB"/>
        </a:p>
      </dgm:t>
    </dgm:pt>
    <dgm:pt modelId="{42419B3E-F63D-4ACA-B2D1-8340D2D5C9D1}">
      <dgm:prSet phldrT="[Text]"/>
      <dgm:spPr/>
      <dgm:t>
        <a:bodyPr/>
        <a:lstStyle/>
        <a:p>
          <a:r>
            <a:rPr lang="en-US"/>
            <a:t>Actual Arrival Time</a:t>
          </a:r>
          <a:endParaRPr lang="en-GB"/>
        </a:p>
      </dgm:t>
    </dgm:pt>
    <dgm:pt modelId="{D4AFB17E-1DBA-473E-B0A5-E6D895260DEA}" type="parTrans" cxnId="{E58CE26D-19F0-4B29-BA28-F582DCDCCA8E}">
      <dgm:prSet/>
      <dgm:spPr/>
      <dgm:t>
        <a:bodyPr/>
        <a:lstStyle/>
        <a:p>
          <a:endParaRPr lang="en-GB"/>
        </a:p>
      </dgm:t>
    </dgm:pt>
    <dgm:pt modelId="{B35A643D-D08C-4CD3-B979-EAD7C7E621B7}" type="sibTrans" cxnId="{E58CE26D-19F0-4B29-BA28-F582DCDCCA8E}">
      <dgm:prSet/>
      <dgm:spPr/>
      <dgm:t>
        <a:bodyPr/>
        <a:lstStyle/>
        <a:p>
          <a:endParaRPr lang="en-GB"/>
        </a:p>
      </dgm:t>
    </dgm:pt>
    <dgm:pt modelId="{DFA06AFE-5768-46CF-810B-790CA683005D}">
      <dgm:prSet phldrT="[Text]"/>
      <dgm:spPr/>
      <dgm:t>
        <a:bodyPr/>
        <a:lstStyle/>
        <a:p>
          <a:pPr>
            <a:defRPr b="1"/>
          </a:pPr>
          <a:r>
            <a:rPr lang="en-US"/>
            <a:t>Transaction</a:t>
          </a:r>
          <a:r>
            <a:rPr lang="en-US" baseline="0"/>
            <a:t> Details</a:t>
          </a:r>
          <a:endParaRPr lang="en-GB"/>
        </a:p>
      </dgm:t>
    </dgm:pt>
    <dgm:pt modelId="{C965BCBF-A2B5-4041-8F9B-78BF886E64EC}" type="sibTrans" cxnId="{8F8AB780-34DC-4AD8-BBF6-8A250A240F83}">
      <dgm:prSet/>
      <dgm:spPr/>
      <dgm:t>
        <a:bodyPr/>
        <a:lstStyle/>
        <a:p>
          <a:endParaRPr lang="en-GB"/>
        </a:p>
      </dgm:t>
    </dgm:pt>
    <dgm:pt modelId="{682F339C-541F-49A7-BD20-7F6F85EA0949}" type="parTrans" cxnId="{8F8AB780-34DC-4AD8-BBF6-8A250A240F83}">
      <dgm:prSet/>
      <dgm:spPr/>
      <dgm:t>
        <a:bodyPr/>
        <a:lstStyle/>
        <a:p>
          <a:endParaRPr lang="en-GB"/>
        </a:p>
      </dgm:t>
    </dgm:pt>
    <dgm:pt modelId="{81CAB175-DE4D-4768-8DC8-83F35D6C6F96}">
      <dgm:prSet phldrT="[Text]"/>
      <dgm:spPr/>
      <dgm:t>
        <a:bodyPr/>
        <a:lstStyle/>
        <a:p>
          <a:r>
            <a:rPr lang="en-US"/>
            <a:t>Purchase Type</a:t>
          </a:r>
          <a:endParaRPr lang="en-GB"/>
        </a:p>
      </dgm:t>
    </dgm:pt>
    <dgm:pt modelId="{29EC7FDD-3692-4EC0-B456-5BCA44991BDC}" type="sibTrans" cxnId="{9B5DB1E6-809A-4691-A6F0-15DEF08F31BF}">
      <dgm:prSet/>
      <dgm:spPr/>
      <dgm:t>
        <a:bodyPr/>
        <a:lstStyle/>
        <a:p>
          <a:endParaRPr lang="en-GB"/>
        </a:p>
      </dgm:t>
    </dgm:pt>
    <dgm:pt modelId="{5561D4A6-C765-4877-8D4F-CDAF33C224F0}" type="parTrans" cxnId="{9B5DB1E6-809A-4691-A6F0-15DEF08F31BF}">
      <dgm:prSet/>
      <dgm:spPr/>
      <dgm:t>
        <a:bodyPr/>
        <a:lstStyle/>
        <a:p>
          <a:endParaRPr lang="en-GB"/>
        </a:p>
      </dgm:t>
    </dgm:pt>
    <dgm:pt modelId="{2281E85A-CC1C-4A56-8ED2-29FA3D71F2E1}">
      <dgm:prSet phldrT="[Text]"/>
      <dgm:spPr/>
      <dgm:t>
        <a:bodyPr/>
        <a:lstStyle/>
        <a:p>
          <a:r>
            <a:rPr lang="en-US"/>
            <a:t>Payment Method</a:t>
          </a:r>
          <a:endParaRPr lang="en-GB"/>
        </a:p>
      </dgm:t>
    </dgm:pt>
    <dgm:pt modelId="{CC0BDC18-CDD1-405B-B75C-81D95B250729}" type="sibTrans" cxnId="{C06FD460-21B9-4ADE-9CA4-5EE213ABF8DA}">
      <dgm:prSet/>
      <dgm:spPr/>
      <dgm:t>
        <a:bodyPr/>
        <a:lstStyle/>
        <a:p>
          <a:endParaRPr lang="en-GB"/>
        </a:p>
      </dgm:t>
    </dgm:pt>
    <dgm:pt modelId="{FEADD61A-9A8F-4E17-B4C9-CB1AB1C0A0D7}" type="parTrans" cxnId="{C06FD460-21B9-4ADE-9CA4-5EE213ABF8DA}">
      <dgm:prSet/>
      <dgm:spPr/>
      <dgm:t>
        <a:bodyPr/>
        <a:lstStyle/>
        <a:p>
          <a:endParaRPr lang="en-GB"/>
        </a:p>
      </dgm:t>
    </dgm:pt>
    <dgm:pt modelId="{B250EE5B-E36A-4243-A866-529A7ED795AF}">
      <dgm:prSet phldrT="[Text]"/>
      <dgm:spPr/>
      <dgm:t>
        <a:bodyPr/>
        <a:lstStyle/>
        <a:p>
          <a:r>
            <a:rPr lang="en-US"/>
            <a:t>Refund Request</a:t>
          </a:r>
          <a:endParaRPr lang="en-GB"/>
        </a:p>
      </dgm:t>
    </dgm:pt>
    <dgm:pt modelId="{D329B15A-3CEF-49FD-9C2B-F79CAD604861}" type="sibTrans" cxnId="{06F0134A-58B2-4F73-8EE1-D55AB7B3390D}">
      <dgm:prSet/>
      <dgm:spPr/>
      <dgm:t>
        <a:bodyPr/>
        <a:lstStyle/>
        <a:p>
          <a:endParaRPr lang="en-GB"/>
        </a:p>
      </dgm:t>
    </dgm:pt>
    <dgm:pt modelId="{FFF8FBF1-0222-433B-9F6D-3ABB8176239E}" type="parTrans" cxnId="{06F0134A-58B2-4F73-8EE1-D55AB7B3390D}">
      <dgm:prSet/>
      <dgm:spPr/>
      <dgm:t>
        <a:bodyPr/>
        <a:lstStyle/>
        <a:p>
          <a:endParaRPr lang="en-GB"/>
        </a:p>
      </dgm:t>
    </dgm:pt>
    <dgm:pt modelId="{E9932AB4-9FB2-44AC-A9C2-E2D7BA14E194}">
      <dgm:prSet phldrT="[Text]"/>
      <dgm:spPr/>
      <dgm:t>
        <a:bodyPr/>
        <a:lstStyle/>
        <a:p>
          <a:r>
            <a:rPr lang="en-US"/>
            <a:t>Departure Station</a:t>
          </a:r>
          <a:endParaRPr lang="en-GB"/>
        </a:p>
      </dgm:t>
    </dgm:pt>
    <dgm:pt modelId="{ED409955-6AAA-4AA8-B769-B2D7ED207E60}" type="parTrans" cxnId="{C565FA73-42B1-41F9-BCE0-0803E913124B}">
      <dgm:prSet/>
      <dgm:spPr/>
      <dgm:t>
        <a:bodyPr/>
        <a:lstStyle/>
        <a:p>
          <a:endParaRPr lang="en-GB"/>
        </a:p>
      </dgm:t>
    </dgm:pt>
    <dgm:pt modelId="{476BBCA4-75CE-4BDC-8B25-87CF05E4C990}" type="sibTrans" cxnId="{C565FA73-42B1-41F9-BCE0-0803E913124B}">
      <dgm:prSet/>
      <dgm:spPr/>
      <dgm:t>
        <a:bodyPr/>
        <a:lstStyle/>
        <a:p>
          <a:endParaRPr lang="en-GB"/>
        </a:p>
      </dgm:t>
    </dgm:pt>
    <dgm:pt modelId="{9E722685-4E3A-4EBD-9863-F329A4B92465}">
      <dgm:prSet/>
      <dgm:spPr/>
      <dgm:t>
        <a:bodyPr/>
        <a:lstStyle/>
        <a:p>
          <a:r>
            <a:rPr lang="en-US"/>
            <a:t>Arrival Destination</a:t>
          </a:r>
          <a:endParaRPr lang="en-GB"/>
        </a:p>
      </dgm:t>
    </dgm:pt>
    <dgm:pt modelId="{091DD516-FDE7-4289-B6ED-99B39E4D3452}" type="parTrans" cxnId="{4DBAD41A-25E9-4DC0-9838-D228D26D12FB}">
      <dgm:prSet/>
      <dgm:spPr/>
      <dgm:t>
        <a:bodyPr/>
        <a:lstStyle/>
        <a:p>
          <a:endParaRPr lang="en-GB"/>
        </a:p>
      </dgm:t>
    </dgm:pt>
    <dgm:pt modelId="{F9F8C0F4-534A-4830-8C24-786436FF8144}" type="sibTrans" cxnId="{4DBAD41A-25E9-4DC0-9838-D228D26D12FB}">
      <dgm:prSet/>
      <dgm:spPr/>
      <dgm:t>
        <a:bodyPr/>
        <a:lstStyle/>
        <a:p>
          <a:endParaRPr lang="en-GB"/>
        </a:p>
      </dgm:t>
    </dgm:pt>
    <dgm:pt modelId="{F7913304-0C2A-46CF-A75B-AE5C4B0E96DF}">
      <dgm:prSet/>
      <dgm:spPr/>
      <dgm:t>
        <a:bodyPr/>
        <a:lstStyle/>
        <a:p>
          <a:r>
            <a:rPr lang="en-US"/>
            <a:t>Journey Status</a:t>
          </a:r>
          <a:endParaRPr lang="en-GB"/>
        </a:p>
      </dgm:t>
    </dgm:pt>
    <dgm:pt modelId="{4B90C772-02EA-40E4-92AC-AE1977DE30AD}" type="parTrans" cxnId="{7207A58C-F2AA-4422-B5B6-EB6642211BA4}">
      <dgm:prSet/>
      <dgm:spPr/>
      <dgm:t>
        <a:bodyPr/>
        <a:lstStyle/>
        <a:p>
          <a:endParaRPr lang="en-GB"/>
        </a:p>
      </dgm:t>
    </dgm:pt>
    <dgm:pt modelId="{8812E867-C38B-4C33-AA61-4D426A2F7B07}" type="sibTrans" cxnId="{7207A58C-F2AA-4422-B5B6-EB6642211BA4}">
      <dgm:prSet/>
      <dgm:spPr/>
      <dgm:t>
        <a:bodyPr/>
        <a:lstStyle/>
        <a:p>
          <a:endParaRPr lang="en-GB"/>
        </a:p>
      </dgm:t>
    </dgm:pt>
    <dgm:pt modelId="{0BB6F086-D718-4619-A84F-CD74CCC7082C}">
      <dgm:prSet/>
      <dgm:spPr/>
      <dgm:t>
        <a:bodyPr/>
        <a:lstStyle/>
        <a:p>
          <a:r>
            <a:rPr lang="en-US"/>
            <a:t>Reason for Delay</a:t>
          </a:r>
          <a:endParaRPr lang="en-GB"/>
        </a:p>
      </dgm:t>
    </dgm:pt>
    <dgm:pt modelId="{7E711C1F-D7D0-494E-A28B-2B235FFB239C}" type="parTrans" cxnId="{3A8AF277-8703-43DE-BFC1-028B625D21E3}">
      <dgm:prSet/>
      <dgm:spPr/>
      <dgm:t>
        <a:bodyPr/>
        <a:lstStyle/>
        <a:p>
          <a:endParaRPr lang="en-GB"/>
        </a:p>
      </dgm:t>
    </dgm:pt>
    <dgm:pt modelId="{6AC71BD3-2517-4ACA-8889-442EBE490CB6}" type="sibTrans" cxnId="{3A8AF277-8703-43DE-BFC1-028B625D21E3}">
      <dgm:prSet/>
      <dgm:spPr/>
      <dgm:t>
        <a:bodyPr/>
        <a:lstStyle/>
        <a:p>
          <a:endParaRPr lang="en-GB"/>
        </a:p>
      </dgm:t>
    </dgm:pt>
    <dgm:pt modelId="{3C875DDB-7BA5-48C0-99B9-61BAC0D02DED}">
      <dgm:prSet phldrT="[Text]"/>
      <dgm:spPr/>
      <dgm:t>
        <a:bodyPr/>
        <a:lstStyle/>
        <a:p>
          <a:r>
            <a:rPr lang="en-US"/>
            <a:t>Purchase Date</a:t>
          </a:r>
          <a:endParaRPr lang="en-GB"/>
        </a:p>
      </dgm:t>
    </dgm:pt>
    <dgm:pt modelId="{56C5B04E-8FC7-4037-B441-71DD1A92BD41}" type="parTrans" cxnId="{8DDA0EFA-F801-409C-9DDD-8A31BDA7BC5B}">
      <dgm:prSet/>
      <dgm:spPr/>
      <dgm:t>
        <a:bodyPr/>
        <a:lstStyle/>
        <a:p>
          <a:endParaRPr lang="en-GB"/>
        </a:p>
      </dgm:t>
    </dgm:pt>
    <dgm:pt modelId="{49CD49F5-370D-414C-8AC9-41B865B67A26}" type="sibTrans" cxnId="{8DDA0EFA-F801-409C-9DDD-8A31BDA7BC5B}">
      <dgm:prSet/>
      <dgm:spPr/>
      <dgm:t>
        <a:bodyPr/>
        <a:lstStyle/>
        <a:p>
          <a:endParaRPr lang="en-GB"/>
        </a:p>
      </dgm:t>
    </dgm:pt>
    <dgm:pt modelId="{C0E6B703-D3D9-4BA6-96C9-83C7C04C1C7D}">
      <dgm:prSet/>
      <dgm:spPr/>
      <dgm:t>
        <a:bodyPr/>
        <a:lstStyle/>
        <a:p>
          <a:r>
            <a:rPr lang="en-US"/>
            <a:t>Purchase Time</a:t>
          </a:r>
          <a:endParaRPr lang="en-GB"/>
        </a:p>
      </dgm:t>
    </dgm:pt>
    <dgm:pt modelId="{6F46D0F7-5DCB-4E08-A066-4C563CF3B4C6}" type="parTrans" cxnId="{F91B3055-6AD7-48E2-B2C6-FB9F7753F4C0}">
      <dgm:prSet/>
      <dgm:spPr/>
      <dgm:t>
        <a:bodyPr/>
        <a:lstStyle/>
        <a:p>
          <a:endParaRPr lang="en-GB"/>
        </a:p>
      </dgm:t>
    </dgm:pt>
    <dgm:pt modelId="{59F705FB-EBE3-467B-A1EE-03C61232E8D7}" type="sibTrans" cxnId="{F91B3055-6AD7-48E2-B2C6-FB9F7753F4C0}">
      <dgm:prSet/>
      <dgm:spPr/>
      <dgm:t>
        <a:bodyPr/>
        <a:lstStyle/>
        <a:p>
          <a:endParaRPr lang="en-GB"/>
        </a:p>
      </dgm:t>
    </dgm:pt>
    <dgm:pt modelId="{8C82EE50-98E7-411D-8CCA-F242984F49AC}">
      <dgm:prSet phldrT="[Text]"/>
      <dgm:spPr/>
      <dgm:t>
        <a:bodyPr/>
        <a:lstStyle/>
        <a:p>
          <a:r>
            <a:rPr lang="en-US"/>
            <a:t>Transaction ID</a:t>
          </a:r>
          <a:endParaRPr lang="en-GB"/>
        </a:p>
      </dgm:t>
    </dgm:pt>
    <dgm:pt modelId="{2451A0A7-9E98-428F-A327-6650F3369FFC}" type="parTrans" cxnId="{379234D2-7EF4-4374-ABAA-D0853B013A62}">
      <dgm:prSet/>
      <dgm:spPr/>
      <dgm:t>
        <a:bodyPr/>
        <a:lstStyle/>
        <a:p>
          <a:endParaRPr lang="en-GB"/>
        </a:p>
      </dgm:t>
    </dgm:pt>
    <dgm:pt modelId="{B859BC94-B52A-4697-B538-C06E9FAD55FB}" type="sibTrans" cxnId="{379234D2-7EF4-4374-ABAA-D0853B013A62}">
      <dgm:prSet/>
      <dgm:spPr/>
      <dgm:t>
        <a:bodyPr/>
        <a:lstStyle/>
        <a:p>
          <a:endParaRPr lang="en-GB"/>
        </a:p>
      </dgm:t>
    </dgm:pt>
    <dgm:pt modelId="{14D71F96-EECF-4DED-B265-7637E257E164}">
      <dgm:prSet phldrT="[Text]"/>
      <dgm:spPr/>
      <dgm:t>
        <a:bodyPr/>
        <a:lstStyle/>
        <a:p>
          <a:pPr>
            <a:defRPr b="1"/>
          </a:pPr>
          <a:r>
            <a:rPr lang="en-US"/>
            <a:t>Ticket Details</a:t>
          </a:r>
          <a:endParaRPr lang="en-GB"/>
        </a:p>
      </dgm:t>
    </dgm:pt>
    <dgm:pt modelId="{D5591810-A822-4DA7-BD4F-206B1F253691}" type="parTrans" cxnId="{E73267A3-693A-4205-B13C-AA6CF4689175}">
      <dgm:prSet/>
      <dgm:spPr/>
      <dgm:t>
        <a:bodyPr/>
        <a:lstStyle/>
        <a:p>
          <a:endParaRPr lang="en-GB"/>
        </a:p>
      </dgm:t>
    </dgm:pt>
    <dgm:pt modelId="{1364749A-847A-4F74-A039-C16D72FDE0D8}" type="sibTrans" cxnId="{E73267A3-693A-4205-B13C-AA6CF4689175}">
      <dgm:prSet/>
      <dgm:spPr/>
      <dgm:t>
        <a:bodyPr/>
        <a:lstStyle/>
        <a:p>
          <a:endParaRPr lang="en-GB"/>
        </a:p>
      </dgm:t>
    </dgm:pt>
    <dgm:pt modelId="{902BD0F8-DBBF-48B5-9661-3BA5E09DBA3E}">
      <dgm:prSet/>
      <dgm:spPr/>
      <dgm:t>
        <a:bodyPr/>
        <a:lstStyle/>
        <a:p>
          <a:r>
            <a:rPr lang="en-US"/>
            <a:t>Ticket Class</a:t>
          </a:r>
          <a:endParaRPr lang="en-GB"/>
        </a:p>
      </dgm:t>
    </dgm:pt>
    <dgm:pt modelId="{F2AECDC6-5DE8-4282-B721-2B3B85A7309A}" type="parTrans" cxnId="{2AEE3976-7A73-4659-A093-9DC445576730}">
      <dgm:prSet/>
      <dgm:spPr/>
      <dgm:t>
        <a:bodyPr/>
        <a:lstStyle/>
        <a:p>
          <a:endParaRPr lang="en-GB"/>
        </a:p>
      </dgm:t>
    </dgm:pt>
    <dgm:pt modelId="{D4EA5C9C-CEA8-472B-A7D3-7FE4C6AEA091}" type="sibTrans" cxnId="{2AEE3976-7A73-4659-A093-9DC445576730}">
      <dgm:prSet/>
      <dgm:spPr/>
      <dgm:t>
        <a:bodyPr/>
        <a:lstStyle/>
        <a:p>
          <a:endParaRPr lang="en-GB"/>
        </a:p>
      </dgm:t>
    </dgm:pt>
    <dgm:pt modelId="{D42B6BB5-91AC-4F78-B329-3B75E7186D0E}">
      <dgm:prSet/>
      <dgm:spPr/>
      <dgm:t>
        <a:bodyPr/>
        <a:lstStyle/>
        <a:p>
          <a:r>
            <a:rPr lang="en-US"/>
            <a:t>Ticket Type</a:t>
          </a:r>
          <a:endParaRPr lang="en-GB"/>
        </a:p>
      </dgm:t>
    </dgm:pt>
    <dgm:pt modelId="{AC59AFEA-FAD3-4EB3-B939-060E3BBB0782}" type="parTrans" cxnId="{2992796B-EAEC-4CD5-B01D-985BC9F282E9}">
      <dgm:prSet/>
      <dgm:spPr/>
      <dgm:t>
        <a:bodyPr/>
        <a:lstStyle/>
        <a:p>
          <a:endParaRPr lang="en-GB"/>
        </a:p>
      </dgm:t>
    </dgm:pt>
    <dgm:pt modelId="{F1781877-BEC7-4AAC-8206-FBA38FB1F42F}" type="sibTrans" cxnId="{2992796B-EAEC-4CD5-B01D-985BC9F282E9}">
      <dgm:prSet/>
      <dgm:spPr/>
      <dgm:t>
        <a:bodyPr/>
        <a:lstStyle/>
        <a:p>
          <a:endParaRPr lang="en-GB"/>
        </a:p>
      </dgm:t>
    </dgm:pt>
    <dgm:pt modelId="{70DD994E-986F-41E3-AC8F-2955A01A1E34}">
      <dgm:prSet/>
      <dgm:spPr/>
      <dgm:t>
        <a:bodyPr/>
        <a:lstStyle/>
        <a:p>
          <a:r>
            <a:rPr lang="en-US"/>
            <a:t>Rail Card</a:t>
          </a:r>
          <a:endParaRPr lang="en-GB"/>
        </a:p>
      </dgm:t>
    </dgm:pt>
    <dgm:pt modelId="{0988DDE2-058B-45DA-9701-B85405050D84}" type="parTrans" cxnId="{9388A5F8-B6FB-412D-8EA3-0687E841E658}">
      <dgm:prSet/>
      <dgm:spPr/>
      <dgm:t>
        <a:bodyPr/>
        <a:lstStyle/>
        <a:p>
          <a:endParaRPr lang="en-GB"/>
        </a:p>
      </dgm:t>
    </dgm:pt>
    <dgm:pt modelId="{ED958C86-CD67-4A0A-BCCD-26140F6AC936}" type="sibTrans" cxnId="{9388A5F8-B6FB-412D-8EA3-0687E841E658}">
      <dgm:prSet/>
      <dgm:spPr/>
      <dgm:t>
        <a:bodyPr/>
        <a:lstStyle/>
        <a:p>
          <a:endParaRPr lang="en-GB"/>
        </a:p>
      </dgm:t>
    </dgm:pt>
    <dgm:pt modelId="{B1756083-3BF1-4DB3-87F9-A97E826E4369}">
      <dgm:prSet phldrT="[Text]"/>
      <dgm:spPr/>
      <dgm:t>
        <a:bodyPr/>
        <a:lstStyle/>
        <a:p>
          <a:r>
            <a:rPr lang="en-US"/>
            <a:t>Price</a:t>
          </a:r>
          <a:endParaRPr lang="en-GB"/>
        </a:p>
      </dgm:t>
    </dgm:pt>
    <dgm:pt modelId="{99E92236-0D2F-45DF-9624-FA84235B4CFB}" type="parTrans" cxnId="{EFAA8761-AA7F-4B52-A822-B1AB7D712BAF}">
      <dgm:prSet/>
      <dgm:spPr/>
      <dgm:t>
        <a:bodyPr/>
        <a:lstStyle/>
        <a:p>
          <a:endParaRPr lang="en-GB"/>
        </a:p>
      </dgm:t>
    </dgm:pt>
    <dgm:pt modelId="{DC070C69-CD4F-4B30-A191-154A35116722}" type="sibTrans" cxnId="{EFAA8761-AA7F-4B52-A822-B1AB7D712BAF}">
      <dgm:prSet/>
      <dgm:spPr/>
      <dgm:t>
        <a:bodyPr/>
        <a:lstStyle/>
        <a:p>
          <a:endParaRPr lang="en-GB"/>
        </a:p>
      </dgm:t>
    </dgm:pt>
    <dgm:pt modelId="{DE4227EC-8DE0-4597-BE8C-DA069C9BF84B}" type="pres">
      <dgm:prSet presAssocID="{7B3B8EB6-1E82-4DE9-8D27-47DB88FBE412}" presName="Name0" presStyleCnt="0">
        <dgm:presLayoutVars>
          <dgm:dir/>
          <dgm:animLvl val="lvl"/>
          <dgm:resizeHandles val="exact"/>
        </dgm:presLayoutVars>
      </dgm:prSet>
      <dgm:spPr/>
    </dgm:pt>
    <dgm:pt modelId="{D739A3D2-8FD8-4886-A13E-43DB0C078974}" type="pres">
      <dgm:prSet presAssocID="{AB2BB095-2081-4A27-9E26-AB9E936F7B64}" presName="composite" presStyleCnt="0"/>
      <dgm:spPr/>
    </dgm:pt>
    <dgm:pt modelId="{3B0D4B2E-849A-40C7-9B91-8AEF364C34A3}" type="pres">
      <dgm:prSet presAssocID="{AB2BB095-2081-4A27-9E26-AB9E936F7B64}" presName="parTx" presStyleLbl="alignNode1" presStyleIdx="0" presStyleCnt="3">
        <dgm:presLayoutVars>
          <dgm:chMax val="0"/>
          <dgm:chPref val="0"/>
          <dgm:bulletEnabled val="1"/>
        </dgm:presLayoutVars>
      </dgm:prSet>
      <dgm:spPr/>
    </dgm:pt>
    <dgm:pt modelId="{87E46374-236B-4217-866C-C20E4574D5CA}" type="pres">
      <dgm:prSet presAssocID="{AB2BB095-2081-4A27-9E26-AB9E936F7B64}" presName="desTx" presStyleLbl="alignAccFollowNode1" presStyleIdx="0" presStyleCnt="3">
        <dgm:presLayoutVars>
          <dgm:bulletEnabled val="1"/>
        </dgm:presLayoutVars>
      </dgm:prSet>
      <dgm:spPr/>
    </dgm:pt>
    <dgm:pt modelId="{FB18B31B-3C0A-4CFC-AFE3-C94E6316B675}" type="pres">
      <dgm:prSet presAssocID="{474CC1A8-6E82-4D25-9D9B-111262F4F80C}" presName="space" presStyleCnt="0"/>
      <dgm:spPr/>
    </dgm:pt>
    <dgm:pt modelId="{2A46FE77-1DA7-4E9E-B5C7-3D0F5A3FD686}" type="pres">
      <dgm:prSet presAssocID="{DFA06AFE-5768-46CF-810B-790CA683005D}" presName="composite" presStyleCnt="0"/>
      <dgm:spPr/>
    </dgm:pt>
    <dgm:pt modelId="{B967233A-62AA-45B5-92E6-22D72E22081C}" type="pres">
      <dgm:prSet presAssocID="{DFA06AFE-5768-46CF-810B-790CA683005D}" presName="parTx" presStyleLbl="alignNode1" presStyleIdx="1" presStyleCnt="3">
        <dgm:presLayoutVars>
          <dgm:chMax val="0"/>
          <dgm:chPref val="0"/>
          <dgm:bulletEnabled val="1"/>
        </dgm:presLayoutVars>
      </dgm:prSet>
      <dgm:spPr/>
    </dgm:pt>
    <dgm:pt modelId="{2199F827-A6E2-4807-8DDC-D76B683D1C77}" type="pres">
      <dgm:prSet presAssocID="{DFA06AFE-5768-46CF-810B-790CA683005D}" presName="desTx" presStyleLbl="alignAccFollowNode1" presStyleIdx="1" presStyleCnt="3">
        <dgm:presLayoutVars>
          <dgm:bulletEnabled val="1"/>
        </dgm:presLayoutVars>
      </dgm:prSet>
      <dgm:spPr/>
    </dgm:pt>
    <dgm:pt modelId="{80392AD1-1E57-45A6-91FB-B83C228456EB}" type="pres">
      <dgm:prSet presAssocID="{C965BCBF-A2B5-4041-8F9B-78BF886E64EC}" presName="space" presStyleCnt="0"/>
      <dgm:spPr/>
    </dgm:pt>
    <dgm:pt modelId="{AD6FCE41-6E92-4C85-B15C-02740E70E928}" type="pres">
      <dgm:prSet presAssocID="{14D71F96-EECF-4DED-B265-7637E257E164}" presName="composite" presStyleCnt="0"/>
      <dgm:spPr/>
    </dgm:pt>
    <dgm:pt modelId="{A3D150DD-C5AF-4357-861F-09D0A57F78FC}" type="pres">
      <dgm:prSet presAssocID="{14D71F96-EECF-4DED-B265-7637E257E164}" presName="parTx" presStyleLbl="alignNode1" presStyleIdx="2" presStyleCnt="3">
        <dgm:presLayoutVars>
          <dgm:chMax val="0"/>
          <dgm:chPref val="0"/>
          <dgm:bulletEnabled val="1"/>
        </dgm:presLayoutVars>
      </dgm:prSet>
      <dgm:spPr/>
    </dgm:pt>
    <dgm:pt modelId="{C1F80098-C4BD-4524-9CFC-1AE7040EEC5B}" type="pres">
      <dgm:prSet presAssocID="{14D71F96-EECF-4DED-B265-7637E257E164}" presName="desTx" presStyleLbl="alignAccFollowNode1" presStyleIdx="2" presStyleCnt="3">
        <dgm:presLayoutVars>
          <dgm:bulletEnabled val="1"/>
        </dgm:presLayoutVars>
      </dgm:prSet>
      <dgm:spPr/>
    </dgm:pt>
  </dgm:ptLst>
  <dgm:cxnLst>
    <dgm:cxn modelId="{BC6AE501-9CB3-4BAD-90F0-AD4A0D5A60EA}" type="presOf" srcId="{0BB6F086-D718-4619-A84F-CD74CCC7082C}" destId="{87E46374-236B-4217-866C-C20E4574D5CA}" srcOrd="0" destOrd="7" presId="urn:microsoft.com/office/officeart/2005/8/layout/hList1"/>
    <dgm:cxn modelId="{441AE707-3674-4C55-8DBA-07EBC9368DD8}" type="presOf" srcId="{2A0641E0-8515-47CA-B276-1CEBE3AFEF56}" destId="{87E46374-236B-4217-866C-C20E4574D5CA}" srcOrd="0" destOrd="2" presId="urn:microsoft.com/office/officeart/2005/8/layout/hList1"/>
    <dgm:cxn modelId="{93DBD108-E2FB-4930-BB3F-A588102635A7}" type="presOf" srcId="{7B3B8EB6-1E82-4DE9-8D27-47DB88FBE412}" destId="{DE4227EC-8DE0-4597-BE8C-DA069C9BF84B}" srcOrd="0" destOrd="0" presId="urn:microsoft.com/office/officeart/2005/8/layout/hList1"/>
    <dgm:cxn modelId="{01FFC214-3FFF-4065-A545-9717C05566D8}" type="presOf" srcId="{902BD0F8-DBBF-48B5-9661-3BA5E09DBA3E}" destId="{C1F80098-C4BD-4524-9CFC-1AE7040EEC5B}" srcOrd="0" destOrd="0" presId="urn:microsoft.com/office/officeart/2005/8/layout/hList1"/>
    <dgm:cxn modelId="{77AE5019-7782-40B1-B965-95C12D91CC7A}" type="presOf" srcId="{C0E6B703-D3D9-4BA6-96C9-83C7C04C1C7D}" destId="{2199F827-A6E2-4807-8DDC-D76B683D1C77}" srcOrd="0" destOrd="2" presId="urn:microsoft.com/office/officeart/2005/8/layout/hList1"/>
    <dgm:cxn modelId="{4DBAD41A-25E9-4DC0-9838-D228D26D12FB}" srcId="{AB2BB095-2081-4A27-9E26-AB9E936F7B64}" destId="{9E722685-4E3A-4EBD-9863-F329A4B92465}" srcOrd="5" destOrd="0" parTransId="{091DD516-FDE7-4289-B6ED-99B39E4D3452}" sibTransId="{F9F8C0F4-534A-4830-8C24-786436FF8144}"/>
    <dgm:cxn modelId="{3256A02D-214B-4BD6-A163-10C8B900BC63}" type="presOf" srcId="{1F633590-FAC6-42E5-9330-5ED8AD6BD329}" destId="{87E46374-236B-4217-866C-C20E4574D5CA}" srcOrd="0" destOrd="0" presId="urn:microsoft.com/office/officeart/2005/8/layout/hList1"/>
    <dgm:cxn modelId="{D8311932-CA6E-4CAB-8370-2638A4754AF8}" type="presOf" srcId="{F7913304-0C2A-46CF-A75B-AE5C4B0E96DF}" destId="{87E46374-236B-4217-866C-C20E4574D5CA}" srcOrd="0" destOrd="6" presId="urn:microsoft.com/office/officeart/2005/8/layout/hList1"/>
    <dgm:cxn modelId="{5E7FF45C-1772-4829-8C88-1B43E7D33F53}" type="presOf" srcId="{9E722685-4E3A-4EBD-9863-F329A4B92465}" destId="{87E46374-236B-4217-866C-C20E4574D5CA}" srcOrd="0" destOrd="5" presId="urn:microsoft.com/office/officeart/2005/8/layout/hList1"/>
    <dgm:cxn modelId="{D377975D-6A27-4DFC-9861-5A4BAF671901}" type="presOf" srcId="{B1756083-3BF1-4DB3-87F9-A97E826E4369}" destId="{2199F827-A6E2-4807-8DDC-D76B683D1C77}" srcOrd="0" destOrd="5" presId="urn:microsoft.com/office/officeart/2005/8/layout/hList1"/>
    <dgm:cxn modelId="{9A4B6E60-E56D-43E1-858C-9E34E82DEA5F}" srcId="{7B3B8EB6-1E82-4DE9-8D27-47DB88FBE412}" destId="{AB2BB095-2081-4A27-9E26-AB9E936F7B64}" srcOrd="0" destOrd="0" parTransId="{79A01CDD-2070-47B1-8013-A37B5D7171A8}" sibTransId="{474CC1A8-6E82-4D25-9D9B-111262F4F80C}"/>
    <dgm:cxn modelId="{C06FD460-21B9-4ADE-9CA4-5EE213ABF8DA}" srcId="{DFA06AFE-5768-46CF-810B-790CA683005D}" destId="{2281E85A-CC1C-4A56-8ED2-29FA3D71F2E1}" srcOrd="4" destOrd="0" parTransId="{FEADD61A-9A8F-4E17-B4C9-CB1AB1C0A0D7}" sibTransId="{CC0BDC18-CDD1-405B-B75C-81D95B250729}"/>
    <dgm:cxn modelId="{D9E06961-E078-42DA-BAE0-CA3AE172F01A}" type="presOf" srcId="{D42B6BB5-91AC-4F78-B329-3B75E7186D0E}" destId="{C1F80098-C4BD-4524-9CFC-1AE7040EEC5B}" srcOrd="0" destOrd="1" presId="urn:microsoft.com/office/officeart/2005/8/layout/hList1"/>
    <dgm:cxn modelId="{EFAA8761-AA7F-4B52-A822-B1AB7D712BAF}" srcId="{DFA06AFE-5768-46CF-810B-790CA683005D}" destId="{B1756083-3BF1-4DB3-87F9-A97E826E4369}" srcOrd="5" destOrd="0" parTransId="{99E92236-0D2F-45DF-9624-FA84235B4CFB}" sibTransId="{DC070C69-CD4F-4B30-A191-154A35116722}"/>
    <dgm:cxn modelId="{B3EEF461-125F-4D50-B19A-0C29134A081B}" type="presOf" srcId="{3C875DDB-7BA5-48C0-99B9-61BAC0D02DED}" destId="{2199F827-A6E2-4807-8DDC-D76B683D1C77}" srcOrd="0" destOrd="1" presId="urn:microsoft.com/office/officeart/2005/8/layout/hList1"/>
    <dgm:cxn modelId="{B6781165-0AF6-450F-993E-15047E6C983F}" type="presOf" srcId="{8C82EE50-98E7-411D-8CCA-F242984F49AC}" destId="{2199F827-A6E2-4807-8DDC-D76B683D1C77}" srcOrd="0" destOrd="0" presId="urn:microsoft.com/office/officeart/2005/8/layout/hList1"/>
    <dgm:cxn modelId="{81BCA765-03F2-4FC1-A18B-5AAC8EE9D631}" type="presOf" srcId="{81CAB175-DE4D-4768-8DC8-83F35D6C6F96}" destId="{2199F827-A6E2-4807-8DDC-D76B683D1C77}" srcOrd="0" destOrd="3" presId="urn:microsoft.com/office/officeart/2005/8/layout/hList1"/>
    <dgm:cxn modelId="{06F0134A-58B2-4F73-8EE1-D55AB7B3390D}" srcId="{DFA06AFE-5768-46CF-810B-790CA683005D}" destId="{B250EE5B-E36A-4243-A866-529A7ED795AF}" srcOrd="6" destOrd="0" parTransId="{FFF8FBF1-0222-433B-9F6D-3ABB8176239E}" sibTransId="{D329B15A-3CEF-49FD-9C2B-F79CAD604861}"/>
    <dgm:cxn modelId="{FF1AC06A-50E5-4E1E-BB8B-53EBBB1D80B5}" type="presOf" srcId="{B250EE5B-E36A-4243-A866-529A7ED795AF}" destId="{2199F827-A6E2-4807-8DDC-D76B683D1C77}" srcOrd="0" destOrd="6" presId="urn:microsoft.com/office/officeart/2005/8/layout/hList1"/>
    <dgm:cxn modelId="{2992796B-EAEC-4CD5-B01D-985BC9F282E9}" srcId="{14D71F96-EECF-4DED-B265-7637E257E164}" destId="{D42B6BB5-91AC-4F78-B329-3B75E7186D0E}" srcOrd="1" destOrd="0" parTransId="{AC59AFEA-FAD3-4EB3-B939-060E3BBB0782}" sibTransId="{F1781877-BEC7-4AAC-8206-FBA38FB1F42F}"/>
    <dgm:cxn modelId="{69F1236C-6471-416B-B4C2-A3B9F67CF409}" srcId="{AB2BB095-2081-4A27-9E26-AB9E936F7B64}" destId="{1F633590-FAC6-42E5-9330-5ED8AD6BD329}" srcOrd="0" destOrd="0" parTransId="{13E51937-4536-4DDC-A486-7639A5F5DC07}" sibTransId="{258773FB-AFDD-403C-B5F9-28A9C6C1830C}"/>
    <dgm:cxn modelId="{624B4D6D-4665-4837-A296-8B5A30A05CDE}" type="presOf" srcId="{9C05364F-63AE-4902-A35F-45242CFCEF25}" destId="{87E46374-236B-4217-866C-C20E4574D5CA}" srcOrd="0" destOrd="1" presId="urn:microsoft.com/office/officeart/2005/8/layout/hList1"/>
    <dgm:cxn modelId="{E58CE26D-19F0-4B29-BA28-F582DCDCCA8E}" srcId="{AB2BB095-2081-4A27-9E26-AB9E936F7B64}" destId="{42419B3E-F63D-4ACA-B2D1-8340D2D5C9D1}" srcOrd="3" destOrd="0" parTransId="{D4AFB17E-1DBA-473E-B0A5-E6D895260DEA}" sibTransId="{B35A643D-D08C-4CD3-B979-EAD7C7E621B7}"/>
    <dgm:cxn modelId="{2EE5B76E-9A10-4611-AFD5-CC2876052A68}" type="presOf" srcId="{AB2BB095-2081-4A27-9E26-AB9E936F7B64}" destId="{3B0D4B2E-849A-40C7-9B91-8AEF364C34A3}" srcOrd="0" destOrd="0" presId="urn:microsoft.com/office/officeart/2005/8/layout/hList1"/>
    <dgm:cxn modelId="{9474ED51-4EA8-49FF-88D2-7EC77652EC1C}" type="presOf" srcId="{DFA06AFE-5768-46CF-810B-790CA683005D}" destId="{B967233A-62AA-45B5-92E6-22D72E22081C}" srcOrd="0" destOrd="0" presId="urn:microsoft.com/office/officeart/2005/8/layout/hList1"/>
    <dgm:cxn modelId="{C565FA73-42B1-41F9-BCE0-0803E913124B}" srcId="{AB2BB095-2081-4A27-9E26-AB9E936F7B64}" destId="{E9932AB4-9FB2-44AC-A9C2-E2D7BA14E194}" srcOrd="4" destOrd="0" parTransId="{ED409955-6AAA-4AA8-B769-B2D7ED207E60}" sibTransId="{476BBCA4-75CE-4BDC-8B25-87CF05E4C990}"/>
    <dgm:cxn modelId="{F91B3055-6AD7-48E2-B2C6-FB9F7753F4C0}" srcId="{DFA06AFE-5768-46CF-810B-790CA683005D}" destId="{C0E6B703-D3D9-4BA6-96C9-83C7C04C1C7D}" srcOrd="2" destOrd="0" parTransId="{6F46D0F7-5DCB-4E08-A066-4C563CF3B4C6}" sibTransId="{59F705FB-EBE3-467B-A1EE-03C61232E8D7}"/>
    <dgm:cxn modelId="{2AEE3976-7A73-4659-A093-9DC445576730}" srcId="{14D71F96-EECF-4DED-B265-7637E257E164}" destId="{902BD0F8-DBBF-48B5-9661-3BA5E09DBA3E}" srcOrd="0" destOrd="0" parTransId="{F2AECDC6-5DE8-4282-B721-2B3B85A7309A}" sibTransId="{D4EA5C9C-CEA8-472B-A7D3-7FE4C6AEA091}"/>
    <dgm:cxn modelId="{97E19756-E701-4B5C-9DD8-9F5B32240041}" type="presOf" srcId="{E9932AB4-9FB2-44AC-A9C2-E2D7BA14E194}" destId="{87E46374-236B-4217-866C-C20E4574D5CA}" srcOrd="0" destOrd="4" presId="urn:microsoft.com/office/officeart/2005/8/layout/hList1"/>
    <dgm:cxn modelId="{6D33CD56-1CFA-4438-A992-5A8898155341}" type="presOf" srcId="{2281E85A-CC1C-4A56-8ED2-29FA3D71F2E1}" destId="{2199F827-A6E2-4807-8DDC-D76B683D1C77}" srcOrd="0" destOrd="4" presId="urn:microsoft.com/office/officeart/2005/8/layout/hList1"/>
    <dgm:cxn modelId="{3A8AF277-8703-43DE-BFC1-028B625D21E3}" srcId="{AB2BB095-2081-4A27-9E26-AB9E936F7B64}" destId="{0BB6F086-D718-4619-A84F-CD74CCC7082C}" srcOrd="7" destOrd="0" parTransId="{7E711C1F-D7D0-494E-A28B-2B235FFB239C}" sibTransId="{6AC71BD3-2517-4ACA-8889-442EBE490CB6}"/>
    <dgm:cxn modelId="{82BE8C79-2A6E-44EE-AEAB-21A554F20963}" srcId="{AB2BB095-2081-4A27-9E26-AB9E936F7B64}" destId="{2A0641E0-8515-47CA-B276-1CEBE3AFEF56}" srcOrd="2" destOrd="0" parTransId="{90FD56E2-767B-40B7-9CCF-D12F68957401}" sibTransId="{840C2E84-1716-46DD-B77D-5A57F20AA0A8}"/>
    <dgm:cxn modelId="{11EE377A-545B-44A5-9440-9B9700DDDE54}" srcId="{AB2BB095-2081-4A27-9E26-AB9E936F7B64}" destId="{9C05364F-63AE-4902-A35F-45242CFCEF25}" srcOrd="1" destOrd="0" parTransId="{786B113E-55E5-48A9-BA32-CFA319BCDB69}" sibTransId="{CDFDF5D8-97DD-4757-BD4C-96C5299EB991}"/>
    <dgm:cxn modelId="{8F8AB780-34DC-4AD8-BBF6-8A250A240F83}" srcId="{7B3B8EB6-1E82-4DE9-8D27-47DB88FBE412}" destId="{DFA06AFE-5768-46CF-810B-790CA683005D}" srcOrd="1" destOrd="0" parTransId="{682F339C-541F-49A7-BD20-7F6F85EA0949}" sibTransId="{C965BCBF-A2B5-4041-8F9B-78BF886E64EC}"/>
    <dgm:cxn modelId="{7207A58C-F2AA-4422-B5B6-EB6642211BA4}" srcId="{AB2BB095-2081-4A27-9E26-AB9E936F7B64}" destId="{F7913304-0C2A-46CF-A75B-AE5C4B0E96DF}" srcOrd="6" destOrd="0" parTransId="{4B90C772-02EA-40E4-92AC-AE1977DE30AD}" sibTransId="{8812E867-C38B-4C33-AA61-4D426A2F7B07}"/>
    <dgm:cxn modelId="{E73267A3-693A-4205-B13C-AA6CF4689175}" srcId="{7B3B8EB6-1E82-4DE9-8D27-47DB88FBE412}" destId="{14D71F96-EECF-4DED-B265-7637E257E164}" srcOrd="2" destOrd="0" parTransId="{D5591810-A822-4DA7-BD4F-206B1F253691}" sibTransId="{1364749A-847A-4F74-A039-C16D72FDE0D8}"/>
    <dgm:cxn modelId="{E4E4A4C4-D598-43B1-BF81-2BD933216F30}" type="presOf" srcId="{14D71F96-EECF-4DED-B265-7637E257E164}" destId="{A3D150DD-C5AF-4357-861F-09D0A57F78FC}" srcOrd="0" destOrd="0" presId="urn:microsoft.com/office/officeart/2005/8/layout/hList1"/>
    <dgm:cxn modelId="{379234D2-7EF4-4374-ABAA-D0853B013A62}" srcId="{DFA06AFE-5768-46CF-810B-790CA683005D}" destId="{8C82EE50-98E7-411D-8CCA-F242984F49AC}" srcOrd="0" destOrd="0" parTransId="{2451A0A7-9E98-428F-A327-6650F3369FFC}" sibTransId="{B859BC94-B52A-4697-B538-C06E9FAD55FB}"/>
    <dgm:cxn modelId="{EA02D6D4-F9B0-4E30-B39D-13181D58FD68}" type="presOf" srcId="{70DD994E-986F-41E3-AC8F-2955A01A1E34}" destId="{C1F80098-C4BD-4524-9CFC-1AE7040EEC5B}" srcOrd="0" destOrd="2" presId="urn:microsoft.com/office/officeart/2005/8/layout/hList1"/>
    <dgm:cxn modelId="{DCB0F6D7-3B52-4386-ABC4-847F2826CB58}" type="presOf" srcId="{42419B3E-F63D-4ACA-B2D1-8340D2D5C9D1}" destId="{87E46374-236B-4217-866C-C20E4574D5CA}" srcOrd="0" destOrd="3" presId="urn:microsoft.com/office/officeart/2005/8/layout/hList1"/>
    <dgm:cxn modelId="{9B5DB1E6-809A-4691-A6F0-15DEF08F31BF}" srcId="{DFA06AFE-5768-46CF-810B-790CA683005D}" destId="{81CAB175-DE4D-4768-8DC8-83F35D6C6F96}" srcOrd="3" destOrd="0" parTransId="{5561D4A6-C765-4877-8D4F-CDAF33C224F0}" sibTransId="{29EC7FDD-3692-4EC0-B456-5BCA44991BDC}"/>
    <dgm:cxn modelId="{9388A5F8-B6FB-412D-8EA3-0687E841E658}" srcId="{14D71F96-EECF-4DED-B265-7637E257E164}" destId="{70DD994E-986F-41E3-AC8F-2955A01A1E34}" srcOrd="2" destOrd="0" parTransId="{0988DDE2-058B-45DA-9701-B85405050D84}" sibTransId="{ED958C86-CD67-4A0A-BCCD-26140F6AC936}"/>
    <dgm:cxn modelId="{8DDA0EFA-F801-409C-9DDD-8A31BDA7BC5B}" srcId="{DFA06AFE-5768-46CF-810B-790CA683005D}" destId="{3C875DDB-7BA5-48C0-99B9-61BAC0D02DED}" srcOrd="1" destOrd="0" parTransId="{56C5B04E-8FC7-4037-B441-71DD1A92BD41}" sibTransId="{49CD49F5-370D-414C-8AC9-41B865B67A26}"/>
    <dgm:cxn modelId="{63074740-375E-442F-BA30-446BE18D0E16}" type="presParOf" srcId="{DE4227EC-8DE0-4597-BE8C-DA069C9BF84B}" destId="{D739A3D2-8FD8-4886-A13E-43DB0C078974}" srcOrd="0" destOrd="0" presId="urn:microsoft.com/office/officeart/2005/8/layout/hList1"/>
    <dgm:cxn modelId="{6D831825-BBE5-4334-88CE-77C1B618CE52}" type="presParOf" srcId="{D739A3D2-8FD8-4886-A13E-43DB0C078974}" destId="{3B0D4B2E-849A-40C7-9B91-8AEF364C34A3}" srcOrd="0" destOrd="0" presId="urn:microsoft.com/office/officeart/2005/8/layout/hList1"/>
    <dgm:cxn modelId="{B08DDFD8-85CD-4016-89C2-D3CE659EED40}" type="presParOf" srcId="{D739A3D2-8FD8-4886-A13E-43DB0C078974}" destId="{87E46374-236B-4217-866C-C20E4574D5CA}" srcOrd="1" destOrd="0" presId="urn:microsoft.com/office/officeart/2005/8/layout/hList1"/>
    <dgm:cxn modelId="{5CC4B7A6-B61A-4B64-BF7F-64D2061CFD62}" type="presParOf" srcId="{DE4227EC-8DE0-4597-BE8C-DA069C9BF84B}" destId="{FB18B31B-3C0A-4CFC-AFE3-C94E6316B675}" srcOrd="1" destOrd="0" presId="urn:microsoft.com/office/officeart/2005/8/layout/hList1"/>
    <dgm:cxn modelId="{1103FD9D-D07A-4F9B-88B3-EAC6A058D285}" type="presParOf" srcId="{DE4227EC-8DE0-4597-BE8C-DA069C9BF84B}" destId="{2A46FE77-1DA7-4E9E-B5C7-3D0F5A3FD686}" srcOrd="2" destOrd="0" presId="urn:microsoft.com/office/officeart/2005/8/layout/hList1"/>
    <dgm:cxn modelId="{DAB71490-9F4B-47AB-8841-A6D44105BFDB}" type="presParOf" srcId="{2A46FE77-1DA7-4E9E-B5C7-3D0F5A3FD686}" destId="{B967233A-62AA-45B5-92E6-22D72E22081C}" srcOrd="0" destOrd="0" presId="urn:microsoft.com/office/officeart/2005/8/layout/hList1"/>
    <dgm:cxn modelId="{8C5EDEB0-96A2-4666-82BD-941BF14315EA}" type="presParOf" srcId="{2A46FE77-1DA7-4E9E-B5C7-3D0F5A3FD686}" destId="{2199F827-A6E2-4807-8DDC-D76B683D1C77}" srcOrd="1" destOrd="0" presId="urn:microsoft.com/office/officeart/2005/8/layout/hList1"/>
    <dgm:cxn modelId="{E55BD3B5-C9EB-4C7F-95EB-B094A51949D8}" type="presParOf" srcId="{DE4227EC-8DE0-4597-BE8C-DA069C9BF84B}" destId="{80392AD1-1E57-45A6-91FB-B83C228456EB}" srcOrd="3" destOrd="0" presId="urn:microsoft.com/office/officeart/2005/8/layout/hList1"/>
    <dgm:cxn modelId="{4ADE1996-F480-4D45-BA99-CF0170D46B74}" type="presParOf" srcId="{DE4227EC-8DE0-4597-BE8C-DA069C9BF84B}" destId="{AD6FCE41-6E92-4C85-B15C-02740E70E928}" srcOrd="4" destOrd="0" presId="urn:microsoft.com/office/officeart/2005/8/layout/hList1"/>
    <dgm:cxn modelId="{21AF3F88-7810-4F8E-B962-A9E9B20ED62F}" type="presParOf" srcId="{AD6FCE41-6E92-4C85-B15C-02740E70E928}" destId="{A3D150DD-C5AF-4357-861F-09D0A57F78FC}" srcOrd="0" destOrd="0" presId="urn:microsoft.com/office/officeart/2005/8/layout/hList1"/>
    <dgm:cxn modelId="{26B4233B-914A-473D-A129-BCB3698FDCB3}" type="presParOf" srcId="{AD6FCE41-6E92-4C85-B15C-02740E70E928}" destId="{C1F80098-C4BD-4524-9CFC-1AE7040EEC5B}"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3B8EB6-1E82-4DE9-8D27-47DB88FBE412}" type="doc">
      <dgm:prSet loTypeId="urn:microsoft.com/office/officeart/2005/8/layout/list1" loCatId="list" qsTypeId="urn:microsoft.com/office/officeart/2005/8/quickstyle/simple4" qsCatId="simple" csTypeId="urn:microsoft.com/office/officeart/2005/8/colors/accent1_3" csCatId="accent1" phldr="1"/>
      <dgm:spPr/>
      <dgm:t>
        <a:bodyPr/>
        <a:lstStyle/>
        <a:p>
          <a:endParaRPr lang="en-GB"/>
        </a:p>
      </dgm:t>
    </dgm:pt>
    <dgm:pt modelId="{AB2BB095-2081-4A27-9E26-AB9E936F7B64}">
      <dgm:prSet phldrT="[Text]"/>
      <dgm:spPr/>
      <dgm:t>
        <a:bodyPr/>
        <a:lstStyle/>
        <a:p>
          <a:r>
            <a:rPr lang="en-US" dirty="0"/>
            <a:t>Data Types</a:t>
          </a:r>
          <a:endParaRPr lang="en-GB" dirty="0"/>
        </a:p>
      </dgm:t>
    </dgm:pt>
    <dgm:pt modelId="{79A01CDD-2070-47B1-8013-A37B5D7171A8}" type="parTrans" cxnId="{9A4B6E60-E56D-43E1-858C-9E34E82DEA5F}">
      <dgm:prSet/>
      <dgm:spPr/>
      <dgm:t>
        <a:bodyPr/>
        <a:lstStyle/>
        <a:p>
          <a:endParaRPr lang="en-GB"/>
        </a:p>
      </dgm:t>
    </dgm:pt>
    <dgm:pt modelId="{474CC1A8-6E82-4D25-9D9B-111262F4F80C}" type="sibTrans" cxnId="{9A4B6E60-E56D-43E1-858C-9E34E82DEA5F}">
      <dgm:prSet/>
      <dgm:spPr/>
      <dgm:t>
        <a:bodyPr/>
        <a:lstStyle/>
        <a:p>
          <a:endParaRPr lang="en-GB"/>
        </a:p>
      </dgm:t>
    </dgm:pt>
    <dgm:pt modelId="{1F633590-FAC6-42E5-9330-5ED8AD6BD329}">
      <dgm:prSet phldrT="[Text]" custT="1"/>
      <dgm:spPr/>
      <dgm:t>
        <a:bodyPr/>
        <a:lstStyle/>
        <a:p>
          <a:r>
            <a:rPr lang="en-US" sz="1800" dirty="0"/>
            <a:t>Categorical Labels were standardized</a:t>
          </a:r>
          <a:endParaRPr lang="en-GB" sz="1800" dirty="0"/>
        </a:p>
      </dgm:t>
    </dgm:pt>
    <dgm:pt modelId="{13E51937-4536-4DDC-A486-7639A5F5DC07}" type="parTrans" cxnId="{69F1236C-6471-416B-B4C2-A3B9F67CF409}">
      <dgm:prSet/>
      <dgm:spPr/>
      <dgm:t>
        <a:bodyPr/>
        <a:lstStyle/>
        <a:p>
          <a:endParaRPr lang="en-GB"/>
        </a:p>
      </dgm:t>
    </dgm:pt>
    <dgm:pt modelId="{258773FB-AFDD-403C-B5F9-28A9C6C1830C}" type="sibTrans" cxnId="{69F1236C-6471-416B-B4C2-A3B9F67CF409}">
      <dgm:prSet/>
      <dgm:spPr/>
      <dgm:t>
        <a:bodyPr/>
        <a:lstStyle/>
        <a:p>
          <a:endParaRPr lang="en-GB"/>
        </a:p>
      </dgm:t>
    </dgm:pt>
    <dgm:pt modelId="{DFA06AFE-5768-46CF-810B-790CA683005D}">
      <dgm:prSet phldrT="[Text]"/>
      <dgm:spPr/>
      <dgm:t>
        <a:bodyPr/>
        <a:lstStyle/>
        <a:p>
          <a:r>
            <a:rPr lang="en-US" dirty="0"/>
            <a:t>Missing Values</a:t>
          </a:r>
          <a:endParaRPr lang="en-GB" dirty="0"/>
        </a:p>
      </dgm:t>
    </dgm:pt>
    <dgm:pt modelId="{C965BCBF-A2B5-4041-8F9B-78BF886E64EC}" type="sibTrans" cxnId="{8F8AB780-34DC-4AD8-BBF6-8A250A240F83}">
      <dgm:prSet/>
      <dgm:spPr/>
      <dgm:t>
        <a:bodyPr/>
        <a:lstStyle/>
        <a:p>
          <a:endParaRPr lang="en-GB"/>
        </a:p>
      </dgm:t>
    </dgm:pt>
    <dgm:pt modelId="{682F339C-541F-49A7-BD20-7F6F85EA0949}" type="parTrans" cxnId="{8F8AB780-34DC-4AD8-BBF6-8A250A240F83}">
      <dgm:prSet/>
      <dgm:spPr/>
      <dgm:t>
        <a:bodyPr/>
        <a:lstStyle/>
        <a:p>
          <a:endParaRPr lang="en-GB"/>
        </a:p>
      </dgm:t>
    </dgm:pt>
    <dgm:pt modelId="{8C82EE50-98E7-411D-8CCA-F242984F49AC}">
      <dgm:prSet phldrT="[Text]" custT="1"/>
      <dgm:spPr/>
      <dgm:t>
        <a:bodyPr/>
        <a:lstStyle/>
        <a:p>
          <a:r>
            <a:rPr lang="en-US" sz="1800" dirty="0"/>
            <a:t>Structurally valid nulls were found and handled accordingly in the fields such as Railcard, Actual Arrival Time, and Reason for Delay</a:t>
          </a:r>
          <a:endParaRPr lang="en-GB" sz="1800" dirty="0"/>
        </a:p>
      </dgm:t>
    </dgm:pt>
    <dgm:pt modelId="{2451A0A7-9E98-428F-A327-6650F3369FFC}" type="parTrans" cxnId="{379234D2-7EF4-4374-ABAA-D0853B013A62}">
      <dgm:prSet/>
      <dgm:spPr/>
      <dgm:t>
        <a:bodyPr/>
        <a:lstStyle/>
        <a:p>
          <a:endParaRPr lang="en-GB"/>
        </a:p>
      </dgm:t>
    </dgm:pt>
    <dgm:pt modelId="{B859BC94-B52A-4697-B538-C06E9FAD55FB}" type="sibTrans" cxnId="{379234D2-7EF4-4374-ABAA-D0853B013A62}">
      <dgm:prSet/>
      <dgm:spPr/>
      <dgm:t>
        <a:bodyPr/>
        <a:lstStyle/>
        <a:p>
          <a:endParaRPr lang="en-GB"/>
        </a:p>
      </dgm:t>
    </dgm:pt>
    <dgm:pt modelId="{14D71F96-EECF-4DED-B265-7637E257E164}">
      <dgm:prSet phldrT="[Text]"/>
      <dgm:spPr/>
      <dgm:t>
        <a:bodyPr/>
        <a:lstStyle/>
        <a:p>
          <a:r>
            <a:rPr lang="en-US" dirty="0"/>
            <a:t>Duplicates</a:t>
          </a:r>
          <a:endParaRPr lang="en-GB" dirty="0"/>
        </a:p>
      </dgm:t>
    </dgm:pt>
    <dgm:pt modelId="{D5591810-A822-4DA7-BD4F-206B1F253691}" type="parTrans" cxnId="{E73267A3-693A-4205-B13C-AA6CF4689175}">
      <dgm:prSet/>
      <dgm:spPr/>
      <dgm:t>
        <a:bodyPr/>
        <a:lstStyle/>
        <a:p>
          <a:endParaRPr lang="en-GB"/>
        </a:p>
      </dgm:t>
    </dgm:pt>
    <dgm:pt modelId="{1364749A-847A-4F74-A039-C16D72FDE0D8}" type="sibTrans" cxnId="{E73267A3-693A-4205-B13C-AA6CF4689175}">
      <dgm:prSet/>
      <dgm:spPr/>
      <dgm:t>
        <a:bodyPr/>
        <a:lstStyle/>
        <a:p>
          <a:endParaRPr lang="en-GB"/>
        </a:p>
      </dgm:t>
    </dgm:pt>
    <dgm:pt modelId="{902BD0F8-DBBF-48B5-9661-3BA5E09DBA3E}">
      <dgm:prSet custT="1"/>
      <dgm:spPr/>
      <dgm:t>
        <a:bodyPr/>
        <a:lstStyle/>
        <a:p>
          <a:pPr>
            <a:buFont typeface="Wingdings" panose="05000000000000000000" pitchFamily="2" charset="2"/>
            <a:buChar char="§"/>
          </a:pPr>
          <a:r>
            <a:rPr lang="en-US" sz="1800" dirty="0"/>
            <a:t> No Duplicate Records Found</a:t>
          </a:r>
          <a:endParaRPr lang="en-GB" sz="1800" dirty="0"/>
        </a:p>
      </dgm:t>
    </dgm:pt>
    <dgm:pt modelId="{F2AECDC6-5DE8-4282-B721-2B3B85A7309A}" type="parTrans" cxnId="{2AEE3976-7A73-4659-A093-9DC445576730}">
      <dgm:prSet/>
      <dgm:spPr/>
      <dgm:t>
        <a:bodyPr/>
        <a:lstStyle/>
        <a:p>
          <a:endParaRPr lang="en-GB"/>
        </a:p>
      </dgm:t>
    </dgm:pt>
    <dgm:pt modelId="{D4EA5C9C-CEA8-472B-A7D3-7FE4C6AEA091}" type="sibTrans" cxnId="{2AEE3976-7A73-4659-A093-9DC445576730}">
      <dgm:prSet/>
      <dgm:spPr/>
      <dgm:t>
        <a:bodyPr/>
        <a:lstStyle/>
        <a:p>
          <a:endParaRPr lang="en-GB"/>
        </a:p>
      </dgm:t>
    </dgm:pt>
    <dgm:pt modelId="{81AE6901-BEF1-45C1-BF9E-51E35E5C8D63}">
      <dgm:prSet phldrT="[Text]" custT="1"/>
      <dgm:spPr/>
      <dgm:t>
        <a:bodyPr/>
        <a:lstStyle/>
        <a:p>
          <a:r>
            <a:rPr lang="en-US" sz="1800" dirty="0"/>
            <a:t>Date and Time Fields were converted from objects to the appropriate type</a:t>
          </a:r>
          <a:endParaRPr lang="en-GB" sz="1800" dirty="0"/>
        </a:p>
      </dgm:t>
    </dgm:pt>
    <dgm:pt modelId="{1508B111-ECA5-4113-A405-1D91F8B9DF38}" type="parTrans" cxnId="{35B27348-F260-4A2D-A211-421CCFF10C64}">
      <dgm:prSet/>
      <dgm:spPr/>
      <dgm:t>
        <a:bodyPr/>
        <a:lstStyle/>
        <a:p>
          <a:endParaRPr lang="en-GB"/>
        </a:p>
      </dgm:t>
    </dgm:pt>
    <dgm:pt modelId="{8408E922-7145-4C2C-9629-A25771525D84}" type="sibTrans" cxnId="{35B27348-F260-4A2D-A211-421CCFF10C64}">
      <dgm:prSet/>
      <dgm:spPr/>
      <dgm:t>
        <a:bodyPr/>
        <a:lstStyle/>
        <a:p>
          <a:endParaRPr lang="en-GB"/>
        </a:p>
      </dgm:t>
    </dgm:pt>
    <dgm:pt modelId="{3AA3B5E6-B6E3-4C1C-8DED-304A052302B6}">
      <dgm:prSet phldrT="[Text]" custT="1"/>
      <dgm:spPr/>
      <dgm:t>
        <a:bodyPr/>
        <a:lstStyle/>
        <a:p>
          <a:r>
            <a:rPr lang="en-US" sz="1800" dirty="0"/>
            <a:t>Date and Time Features were added</a:t>
          </a:r>
          <a:endParaRPr lang="en-GB" sz="1800" dirty="0"/>
        </a:p>
      </dgm:t>
    </dgm:pt>
    <dgm:pt modelId="{F3978F99-E3E4-4E6E-B138-507FDBA70C8A}" type="parTrans" cxnId="{B616B2DC-3349-438D-A624-2B56CA6DB6CE}">
      <dgm:prSet/>
      <dgm:spPr/>
      <dgm:t>
        <a:bodyPr/>
        <a:lstStyle/>
        <a:p>
          <a:endParaRPr lang="en-GB"/>
        </a:p>
      </dgm:t>
    </dgm:pt>
    <dgm:pt modelId="{572D70C0-0F4C-4307-9675-E8F02B2FF265}" type="sibTrans" cxnId="{B616B2DC-3349-438D-A624-2B56CA6DB6CE}">
      <dgm:prSet/>
      <dgm:spPr/>
      <dgm:t>
        <a:bodyPr/>
        <a:lstStyle/>
        <a:p>
          <a:endParaRPr lang="en-GB"/>
        </a:p>
      </dgm:t>
    </dgm:pt>
    <dgm:pt modelId="{4A984201-03F3-43CF-BCF9-59354F0E22DE}">
      <dgm:prSet custT="1"/>
      <dgm:spPr/>
      <dgm:t>
        <a:bodyPr/>
        <a:lstStyle/>
        <a:p>
          <a:pPr>
            <a:buFont typeface="Wingdings" panose="05000000000000000000" pitchFamily="2" charset="2"/>
            <a:buChar char="§"/>
          </a:pPr>
          <a:r>
            <a:rPr lang="en-US" sz="1800" dirty="0"/>
            <a:t> No Duplicate Primary Keys  Found</a:t>
          </a:r>
          <a:endParaRPr lang="en-GB" sz="1800" dirty="0"/>
        </a:p>
      </dgm:t>
    </dgm:pt>
    <dgm:pt modelId="{030993A6-148D-453B-92E1-8493DFA99CC0}" type="parTrans" cxnId="{A15A7089-8E1D-460D-B68C-8A168CAA6F30}">
      <dgm:prSet/>
      <dgm:spPr/>
      <dgm:t>
        <a:bodyPr/>
        <a:lstStyle/>
        <a:p>
          <a:endParaRPr lang="en-GB"/>
        </a:p>
      </dgm:t>
    </dgm:pt>
    <dgm:pt modelId="{6C776703-AF08-4225-A60B-79EABEF6BD4C}" type="sibTrans" cxnId="{A15A7089-8E1D-460D-B68C-8A168CAA6F30}">
      <dgm:prSet/>
      <dgm:spPr/>
      <dgm:t>
        <a:bodyPr/>
        <a:lstStyle/>
        <a:p>
          <a:endParaRPr lang="en-GB"/>
        </a:p>
      </dgm:t>
    </dgm:pt>
    <dgm:pt modelId="{11013CC1-8504-47A2-B26D-AAD78CECA2EF}" type="pres">
      <dgm:prSet presAssocID="{7B3B8EB6-1E82-4DE9-8D27-47DB88FBE412}" presName="linear" presStyleCnt="0">
        <dgm:presLayoutVars>
          <dgm:dir/>
          <dgm:animLvl val="lvl"/>
          <dgm:resizeHandles val="exact"/>
        </dgm:presLayoutVars>
      </dgm:prSet>
      <dgm:spPr/>
    </dgm:pt>
    <dgm:pt modelId="{AD0E684C-1AFC-4F6A-B8D8-2FAFE31ABEA2}" type="pres">
      <dgm:prSet presAssocID="{AB2BB095-2081-4A27-9E26-AB9E936F7B64}" presName="parentLin" presStyleCnt="0"/>
      <dgm:spPr/>
    </dgm:pt>
    <dgm:pt modelId="{7CDB3FE5-2DC4-4039-9D48-1EC80E7A44C4}" type="pres">
      <dgm:prSet presAssocID="{AB2BB095-2081-4A27-9E26-AB9E936F7B64}" presName="parentLeftMargin" presStyleLbl="node1" presStyleIdx="0" presStyleCnt="3"/>
      <dgm:spPr/>
    </dgm:pt>
    <dgm:pt modelId="{C7168393-7641-48EB-9EE9-BC4465051614}" type="pres">
      <dgm:prSet presAssocID="{AB2BB095-2081-4A27-9E26-AB9E936F7B64}" presName="parentText" presStyleLbl="node1" presStyleIdx="0" presStyleCnt="3">
        <dgm:presLayoutVars>
          <dgm:chMax val="0"/>
          <dgm:bulletEnabled val="1"/>
        </dgm:presLayoutVars>
      </dgm:prSet>
      <dgm:spPr/>
    </dgm:pt>
    <dgm:pt modelId="{75CE13A8-0CE3-4D8A-9C3E-7859F2420198}" type="pres">
      <dgm:prSet presAssocID="{AB2BB095-2081-4A27-9E26-AB9E936F7B64}" presName="negativeSpace" presStyleCnt="0"/>
      <dgm:spPr/>
    </dgm:pt>
    <dgm:pt modelId="{1E8F23EE-F064-4574-BE30-5A87A441B944}" type="pres">
      <dgm:prSet presAssocID="{AB2BB095-2081-4A27-9E26-AB9E936F7B64}" presName="childText" presStyleLbl="conFgAcc1" presStyleIdx="0" presStyleCnt="3">
        <dgm:presLayoutVars>
          <dgm:bulletEnabled val="1"/>
        </dgm:presLayoutVars>
      </dgm:prSet>
      <dgm:spPr/>
    </dgm:pt>
    <dgm:pt modelId="{E08CB374-473D-44FC-92C9-936C2F980AD5}" type="pres">
      <dgm:prSet presAssocID="{474CC1A8-6E82-4D25-9D9B-111262F4F80C}" presName="spaceBetweenRectangles" presStyleCnt="0"/>
      <dgm:spPr/>
    </dgm:pt>
    <dgm:pt modelId="{58158E87-676C-4D70-AC8C-39359510A0BA}" type="pres">
      <dgm:prSet presAssocID="{DFA06AFE-5768-46CF-810B-790CA683005D}" presName="parentLin" presStyleCnt="0"/>
      <dgm:spPr/>
    </dgm:pt>
    <dgm:pt modelId="{F55ED929-41D1-4AB7-A524-BFC0CB35672D}" type="pres">
      <dgm:prSet presAssocID="{DFA06AFE-5768-46CF-810B-790CA683005D}" presName="parentLeftMargin" presStyleLbl="node1" presStyleIdx="0" presStyleCnt="3"/>
      <dgm:spPr/>
    </dgm:pt>
    <dgm:pt modelId="{1F353714-082C-4FAC-A10C-F66FCC0D3EF2}" type="pres">
      <dgm:prSet presAssocID="{DFA06AFE-5768-46CF-810B-790CA683005D}" presName="parentText" presStyleLbl="node1" presStyleIdx="1" presStyleCnt="3">
        <dgm:presLayoutVars>
          <dgm:chMax val="0"/>
          <dgm:bulletEnabled val="1"/>
        </dgm:presLayoutVars>
      </dgm:prSet>
      <dgm:spPr/>
    </dgm:pt>
    <dgm:pt modelId="{1D3FF215-3ABE-4330-8D44-0E8D4FE9FC3B}" type="pres">
      <dgm:prSet presAssocID="{DFA06AFE-5768-46CF-810B-790CA683005D}" presName="negativeSpace" presStyleCnt="0"/>
      <dgm:spPr/>
    </dgm:pt>
    <dgm:pt modelId="{AF6C2A98-9402-421B-8239-16D782CBEDA8}" type="pres">
      <dgm:prSet presAssocID="{DFA06AFE-5768-46CF-810B-790CA683005D}" presName="childText" presStyleLbl="conFgAcc1" presStyleIdx="1" presStyleCnt="3">
        <dgm:presLayoutVars>
          <dgm:bulletEnabled val="1"/>
        </dgm:presLayoutVars>
      </dgm:prSet>
      <dgm:spPr/>
    </dgm:pt>
    <dgm:pt modelId="{9BB01142-070E-404E-B29B-ECFF00A5AD67}" type="pres">
      <dgm:prSet presAssocID="{C965BCBF-A2B5-4041-8F9B-78BF886E64EC}" presName="spaceBetweenRectangles" presStyleCnt="0"/>
      <dgm:spPr/>
    </dgm:pt>
    <dgm:pt modelId="{F99E857A-93EC-40FB-9680-1D1B00D903C2}" type="pres">
      <dgm:prSet presAssocID="{14D71F96-EECF-4DED-B265-7637E257E164}" presName="parentLin" presStyleCnt="0"/>
      <dgm:spPr/>
    </dgm:pt>
    <dgm:pt modelId="{6BC91937-4758-4694-95F7-1B27D1AE41A1}" type="pres">
      <dgm:prSet presAssocID="{14D71F96-EECF-4DED-B265-7637E257E164}" presName="parentLeftMargin" presStyleLbl="node1" presStyleIdx="1" presStyleCnt="3"/>
      <dgm:spPr/>
    </dgm:pt>
    <dgm:pt modelId="{630AB87B-E9B4-4D94-9C95-BEE99471E272}" type="pres">
      <dgm:prSet presAssocID="{14D71F96-EECF-4DED-B265-7637E257E164}" presName="parentText" presStyleLbl="node1" presStyleIdx="2" presStyleCnt="3">
        <dgm:presLayoutVars>
          <dgm:chMax val="0"/>
          <dgm:bulletEnabled val="1"/>
        </dgm:presLayoutVars>
      </dgm:prSet>
      <dgm:spPr/>
    </dgm:pt>
    <dgm:pt modelId="{F34771EF-FFFD-4FB6-A30D-668C5959B326}" type="pres">
      <dgm:prSet presAssocID="{14D71F96-EECF-4DED-B265-7637E257E164}" presName="negativeSpace" presStyleCnt="0"/>
      <dgm:spPr/>
    </dgm:pt>
    <dgm:pt modelId="{6EA5217B-2711-4134-BF96-8C5C946DB953}" type="pres">
      <dgm:prSet presAssocID="{14D71F96-EECF-4DED-B265-7637E257E164}" presName="childText" presStyleLbl="conFgAcc1" presStyleIdx="2" presStyleCnt="3">
        <dgm:presLayoutVars>
          <dgm:bulletEnabled val="1"/>
        </dgm:presLayoutVars>
      </dgm:prSet>
      <dgm:spPr/>
    </dgm:pt>
  </dgm:ptLst>
  <dgm:cxnLst>
    <dgm:cxn modelId="{977EEA0A-57A0-448B-BA85-38FD833D0C7C}" type="presOf" srcId="{7B3B8EB6-1E82-4DE9-8D27-47DB88FBE412}" destId="{11013CC1-8504-47A2-B26D-AAD78CECA2EF}" srcOrd="0" destOrd="0" presId="urn:microsoft.com/office/officeart/2005/8/layout/list1"/>
    <dgm:cxn modelId="{A6A34512-0C76-4AA2-AB44-3CF6E0EA16C7}" type="presOf" srcId="{14D71F96-EECF-4DED-B265-7637E257E164}" destId="{630AB87B-E9B4-4D94-9C95-BEE99471E272}" srcOrd="1" destOrd="0" presId="urn:microsoft.com/office/officeart/2005/8/layout/list1"/>
    <dgm:cxn modelId="{9A4B6E60-E56D-43E1-858C-9E34E82DEA5F}" srcId="{7B3B8EB6-1E82-4DE9-8D27-47DB88FBE412}" destId="{AB2BB095-2081-4A27-9E26-AB9E936F7B64}" srcOrd="0" destOrd="0" parTransId="{79A01CDD-2070-47B1-8013-A37B5D7171A8}" sibTransId="{474CC1A8-6E82-4D25-9D9B-111262F4F80C}"/>
    <dgm:cxn modelId="{35B27348-F260-4A2D-A211-421CCFF10C64}" srcId="{AB2BB095-2081-4A27-9E26-AB9E936F7B64}" destId="{81AE6901-BEF1-45C1-BF9E-51E35E5C8D63}" srcOrd="1" destOrd="0" parTransId="{1508B111-ECA5-4113-A405-1D91F8B9DF38}" sibTransId="{8408E922-7145-4C2C-9629-A25771525D84}"/>
    <dgm:cxn modelId="{92C79349-25F3-4F30-B488-621D7282DB36}" type="presOf" srcId="{DFA06AFE-5768-46CF-810B-790CA683005D}" destId="{F55ED929-41D1-4AB7-A524-BFC0CB35672D}" srcOrd="0" destOrd="0" presId="urn:microsoft.com/office/officeart/2005/8/layout/list1"/>
    <dgm:cxn modelId="{69F1236C-6471-416B-B4C2-A3B9F67CF409}" srcId="{AB2BB095-2081-4A27-9E26-AB9E936F7B64}" destId="{1F633590-FAC6-42E5-9330-5ED8AD6BD329}" srcOrd="0" destOrd="0" parTransId="{13E51937-4536-4DDC-A486-7639A5F5DC07}" sibTransId="{258773FB-AFDD-403C-B5F9-28A9C6C1830C}"/>
    <dgm:cxn modelId="{2AEE3976-7A73-4659-A093-9DC445576730}" srcId="{14D71F96-EECF-4DED-B265-7637E257E164}" destId="{902BD0F8-DBBF-48B5-9661-3BA5E09DBA3E}" srcOrd="0" destOrd="0" parTransId="{F2AECDC6-5DE8-4282-B721-2B3B85A7309A}" sibTransId="{D4EA5C9C-CEA8-472B-A7D3-7FE4C6AEA091}"/>
    <dgm:cxn modelId="{9924AA7A-2B94-4B25-AC71-DFF675F6FA1C}" type="presOf" srcId="{3AA3B5E6-B6E3-4C1C-8DED-304A052302B6}" destId="{1E8F23EE-F064-4574-BE30-5A87A441B944}" srcOrd="0" destOrd="2" presId="urn:microsoft.com/office/officeart/2005/8/layout/list1"/>
    <dgm:cxn modelId="{8F8AB780-34DC-4AD8-BBF6-8A250A240F83}" srcId="{7B3B8EB6-1E82-4DE9-8D27-47DB88FBE412}" destId="{DFA06AFE-5768-46CF-810B-790CA683005D}" srcOrd="1" destOrd="0" parTransId="{682F339C-541F-49A7-BD20-7F6F85EA0949}" sibTransId="{C965BCBF-A2B5-4041-8F9B-78BF886E64EC}"/>
    <dgm:cxn modelId="{A15A7089-8E1D-460D-B68C-8A168CAA6F30}" srcId="{14D71F96-EECF-4DED-B265-7637E257E164}" destId="{4A984201-03F3-43CF-BCF9-59354F0E22DE}" srcOrd="1" destOrd="0" parTransId="{030993A6-148D-453B-92E1-8493DFA99CC0}" sibTransId="{6C776703-AF08-4225-A60B-79EABEF6BD4C}"/>
    <dgm:cxn modelId="{869B298E-D288-4687-A02A-70C0C22F2098}" type="presOf" srcId="{81AE6901-BEF1-45C1-BF9E-51E35E5C8D63}" destId="{1E8F23EE-F064-4574-BE30-5A87A441B944}" srcOrd="0" destOrd="1" presId="urn:microsoft.com/office/officeart/2005/8/layout/list1"/>
    <dgm:cxn modelId="{8944659E-272A-4AD3-9671-084BFA1AC9E6}" type="presOf" srcId="{14D71F96-EECF-4DED-B265-7637E257E164}" destId="{6BC91937-4758-4694-95F7-1B27D1AE41A1}" srcOrd="0" destOrd="0" presId="urn:microsoft.com/office/officeart/2005/8/layout/list1"/>
    <dgm:cxn modelId="{E73267A3-693A-4205-B13C-AA6CF4689175}" srcId="{7B3B8EB6-1E82-4DE9-8D27-47DB88FBE412}" destId="{14D71F96-EECF-4DED-B265-7637E257E164}" srcOrd="2" destOrd="0" parTransId="{D5591810-A822-4DA7-BD4F-206B1F253691}" sibTransId="{1364749A-847A-4F74-A039-C16D72FDE0D8}"/>
    <dgm:cxn modelId="{6B09F4A5-2FD2-485F-B6FD-0A6E1B15D927}" type="presOf" srcId="{AB2BB095-2081-4A27-9E26-AB9E936F7B64}" destId="{7CDB3FE5-2DC4-4039-9D48-1EC80E7A44C4}" srcOrd="0" destOrd="0" presId="urn:microsoft.com/office/officeart/2005/8/layout/list1"/>
    <dgm:cxn modelId="{47014DA8-8353-4C5B-891F-9DCD570AE77B}" type="presOf" srcId="{DFA06AFE-5768-46CF-810B-790CA683005D}" destId="{1F353714-082C-4FAC-A10C-F66FCC0D3EF2}" srcOrd="1" destOrd="0" presId="urn:microsoft.com/office/officeart/2005/8/layout/list1"/>
    <dgm:cxn modelId="{2BB23FCE-5A1C-409A-B1BE-0DDDB3919B4E}" type="presOf" srcId="{AB2BB095-2081-4A27-9E26-AB9E936F7B64}" destId="{C7168393-7641-48EB-9EE9-BC4465051614}" srcOrd="1" destOrd="0" presId="urn:microsoft.com/office/officeart/2005/8/layout/list1"/>
    <dgm:cxn modelId="{379234D2-7EF4-4374-ABAA-D0853B013A62}" srcId="{DFA06AFE-5768-46CF-810B-790CA683005D}" destId="{8C82EE50-98E7-411D-8CCA-F242984F49AC}" srcOrd="0" destOrd="0" parTransId="{2451A0A7-9E98-428F-A327-6650F3369FFC}" sibTransId="{B859BC94-B52A-4697-B538-C06E9FAD55FB}"/>
    <dgm:cxn modelId="{B616B2DC-3349-438D-A624-2B56CA6DB6CE}" srcId="{AB2BB095-2081-4A27-9E26-AB9E936F7B64}" destId="{3AA3B5E6-B6E3-4C1C-8DED-304A052302B6}" srcOrd="2" destOrd="0" parTransId="{F3978F99-E3E4-4E6E-B138-507FDBA70C8A}" sibTransId="{572D70C0-0F4C-4307-9675-E8F02B2FF265}"/>
    <dgm:cxn modelId="{99AE3BDD-146C-432D-B80C-1FD803416620}" type="presOf" srcId="{1F633590-FAC6-42E5-9330-5ED8AD6BD329}" destId="{1E8F23EE-F064-4574-BE30-5A87A441B944}" srcOrd="0" destOrd="0" presId="urn:microsoft.com/office/officeart/2005/8/layout/list1"/>
    <dgm:cxn modelId="{8831E5F6-4C2E-40F2-A413-AE6431DD330D}" type="presOf" srcId="{8C82EE50-98E7-411D-8CCA-F242984F49AC}" destId="{AF6C2A98-9402-421B-8239-16D782CBEDA8}" srcOrd="0" destOrd="0" presId="urn:microsoft.com/office/officeart/2005/8/layout/list1"/>
    <dgm:cxn modelId="{A3AB2AF7-F48A-4A27-922C-0F856D3A050A}" type="presOf" srcId="{4A984201-03F3-43CF-BCF9-59354F0E22DE}" destId="{6EA5217B-2711-4134-BF96-8C5C946DB953}" srcOrd="0" destOrd="1" presId="urn:microsoft.com/office/officeart/2005/8/layout/list1"/>
    <dgm:cxn modelId="{FA1338FF-BDA5-4AEC-9E1D-728F23460BDB}" type="presOf" srcId="{902BD0F8-DBBF-48B5-9661-3BA5E09DBA3E}" destId="{6EA5217B-2711-4134-BF96-8C5C946DB953}" srcOrd="0" destOrd="0" presId="urn:microsoft.com/office/officeart/2005/8/layout/list1"/>
    <dgm:cxn modelId="{EB7FE5C4-EA45-407D-85EC-E6B57E0E6074}" type="presParOf" srcId="{11013CC1-8504-47A2-B26D-AAD78CECA2EF}" destId="{AD0E684C-1AFC-4F6A-B8D8-2FAFE31ABEA2}" srcOrd="0" destOrd="0" presId="urn:microsoft.com/office/officeart/2005/8/layout/list1"/>
    <dgm:cxn modelId="{5DE4B769-2E8F-4D93-8589-3179BE7B0129}" type="presParOf" srcId="{AD0E684C-1AFC-4F6A-B8D8-2FAFE31ABEA2}" destId="{7CDB3FE5-2DC4-4039-9D48-1EC80E7A44C4}" srcOrd="0" destOrd="0" presId="urn:microsoft.com/office/officeart/2005/8/layout/list1"/>
    <dgm:cxn modelId="{316BD49A-417B-4764-96CA-34660F0DC061}" type="presParOf" srcId="{AD0E684C-1AFC-4F6A-B8D8-2FAFE31ABEA2}" destId="{C7168393-7641-48EB-9EE9-BC4465051614}" srcOrd="1" destOrd="0" presId="urn:microsoft.com/office/officeart/2005/8/layout/list1"/>
    <dgm:cxn modelId="{C8D92C1A-6BFA-4DD5-93B3-310F22315D57}" type="presParOf" srcId="{11013CC1-8504-47A2-B26D-AAD78CECA2EF}" destId="{75CE13A8-0CE3-4D8A-9C3E-7859F2420198}" srcOrd="1" destOrd="0" presId="urn:microsoft.com/office/officeart/2005/8/layout/list1"/>
    <dgm:cxn modelId="{3EC9811E-02C7-42F8-8F10-14A4FB5415D8}" type="presParOf" srcId="{11013CC1-8504-47A2-B26D-AAD78CECA2EF}" destId="{1E8F23EE-F064-4574-BE30-5A87A441B944}" srcOrd="2" destOrd="0" presId="urn:microsoft.com/office/officeart/2005/8/layout/list1"/>
    <dgm:cxn modelId="{01FB7489-3218-4BD7-A65C-B1204A1548BD}" type="presParOf" srcId="{11013CC1-8504-47A2-B26D-AAD78CECA2EF}" destId="{E08CB374-473D-44FC-92C9-936C2F980AD5}" srcOrd="3" destOrd="0" presId="urn:microsoft.com/office/officeart/2005/8/layout/list1"/>
    <dgm:cxn modelId="{2FFF79EA-AB5E-49B8-AF31-876716FBE1F0}" type="presParOf" srcId="{11013CC1-8504-47A2-B26D-AAD78CECA2EF}" destId="{58158E87-676C-4D70-AC8C-39359510A0BA}" srcOrd="4" destOrd="0" presId="urn:microsoft.com/office/officeart/2005/8/layout/list1"/>
    <dgm:cxn modelId="{F29DF5EE-CA30-4CEA-83D3-0C08555C82A6}" type="presParOf" srcId="{58158E87-676C-4D70-AC8C-39359510A0BA}" destId="{F55ED929-41D1-4AB7-A524-BFC0CB35672D}" srcOrd="0" destOrd="0" presId="urn:microsoft.com/office/officeart/2005/8/layout/list1"/>
    <dgm:cxn modelId="{D4296BE2-816F-4BFA-9576-961713B2D2C3}" type="presParOf" srcId="{58158E87-676C-4D70-AC8C-39359510A0BA}" destId="{1F353714-082C-4FAC-A10C-F66FCC0D3EF2}" srcOrd="1" destOrd="0" presId="urn:microsoft.com/office/officeart/2005/8/layout/list1"/>
    <dgm:cxn modelId="{5E2029A4-1989-44D6-9457-9CA010764440}" type="presParOf" srcId="{11013CC1-8504-47A2-B26D-AAD78CECA2EF}" destId="{1D3FF215-3ABE-4330-8D44-0E8D4FE9FC3B}" srcOrd="5" destOrd="0" presId="urn:microsoft.com/office/officeart/2005/8/layout/list1"/>
    <dgm:cxn modelId="{5A1C24F6-4F98-41B6-9B2D-B0C0BEBA8F66}" type="presParOf" srcId="{11013CC1-8504-47A2-B26D-AAD78CECA2EF}" destId="{AF6C2A98-9402-421B-8239-16D782CBEDA8}" srcOrd="6" destOrd="0" presId="urn:microsoft.com/office/officeart/2005/8/layout/list1"/>
    <dgm:cxn modelId="{6EF1E4B2-48F7-4FF1-8C44-252498658D2D}" type="presParOf" srcId="{11013CC1-8504-47A2-B26D-AAD78CECA2EF}" destId="{9BB01142-070E-404E-B29B-ECFF00A5AD67}" srcOrd="7" destOrd="0" presId="urn:microsoft.com/office/officeart/2005/8/layout/list1"/>
    <dgm:cxn modelId="{4CD6DE10-AE05-4B48-B47A-416C0F8DD31C}" type="presParOf" srcId="{11013CC1-8504-47A2-B26D-AAD78CECA2EF}" destId="{F99E857A-93EC-40FB-9680-1D1B00D903C2}" srcOrd="8" destOrd="0" presId="urn:microsoft.com/office/officeart/2005/8/layout/list1"/>
    <dgm:cxn modelId="{CA48F1AC-A080-4620-9F0B-01FEDFBE295A}" type="presParOf" srcId="{F99E857A-93EC-40FB-9680-1D1B00D903C2}" destId="{6BC91937-4758-4694-95F7-1B27D1AE41A1}" srcOrd="0" destOrd="0" presId="urn:microsoft.com/office/officeart/2005/8/layout/list1"/>
    <dgm:cxn modelId="{9A59F62B-5DEE-4A5E-B95F-1E0C4CF0A610}" type="presParOf" srcId="{F99E857A-93EC-40FB-9680-1D1B00D903C2}" destId="{630AB87B-E9B4-4D94-9C95-BEE99471E272}" srcOrd="1" destOrd="0" presId="urn:microsoft.com/office/officeart/2005/8/layout/list1"/>
    <dgm:cxn modelId="{AB623545-2E7A-4E4E-812D-D1F642182B9F}" type="presParOf" srcId="{11013CC1-8504-47A2-B26D-AAD78CECA2EF}" destId="{F34771EF-FFFD-4FB6-A30D-668C5959B326}" srcOrd="9" destOrd="0" presId="urn:microsoft.com/office/officeart/2005/8/layout/list1"/>
    <dgm:cxn modelId="{54B3C425-19AC-423B-ABB0-C6D5DFBBF755}" type="presParOf" srcId="{11013CC1-8504-47A2-B26D-AAD78CECA2EF}" destId="{6EA5217B-2711-4134-BF96-8C5C946DB95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9A83EA-5CA3-4E8E-B6A0-2036CA7F1644}"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BD161625-FBBC-431C-8BE8-E6280B425CF7}">
      <dgm:prSet/>
      <dgm:spPr/>
      <dgm:t>
        <a:bodyPr/>
        <a:lstStyle/>
        <a:p>
          <a:r>
            <a:rPr lang="en-US" dirty="0"/>
            <a:t>Feature Engineering was done to strengthen the accuracy of models such as adding a dayofweek (Monday = 0) feature in addition to lag features</a:t>
          </a:r>
        </a:p>
      </dgm:t>
    </dgm:pt>
    <dgm:pt modelId="{21F15319-24CB-412E-9EE0-5BF8349F9592}" type="parTrans" cxnId="{07E9D6F1-9EE6-48C5-9B0A-B070F12DFCD2}">
      <dgm:prSet/>
      <dgm:spPr/>
      <dgm:t>
        <a:bodyPr/>
        <a:lstStyle/>
        <a:p>
          <a:endParaRPr lang="en-US"/>
        </a:p>
      </dgm:t>
    </dgm:pt>
    <dgm:pt modelId="{E8A4A4D6-4C44-4875-A51E-3FF50C5E5B77}" type="sibTrans" cxnId="{07E9D6F1-9EE6-48C5-9B0A-B070F12DFCD2}">
      <dgm:prSet/>
      <dgm:spPr/>
      <dgm:t>
        <a:bodyPr/>
        <a:lstStyle/>
        <a:p>
          <a:endParaRPr lang="en-US"/>
        </a:p>
      </dgm:t>
    </dgm:pt>
    <dgm:pt modelId="{87425967-036C-49BE-B5CE-959C521E46BB}">
      <dgm:prSet/>
      <dgm:spPr/>
      <dgm:t>
        <a:bodyPr/>
        <a:lstStyle/>
        <a:p>
          <a:r>
            <a:rPr lang="en-US" dirty="0"/>
            <a:t>The dataset was split into a Training set and an Evaluation set with the evaluation set being the last 30 days of the dataset</a:t>
          </a:r>
        </a:p>
      </dgm:t>
    </dgm:pt>
    <dgm:pt modelId="{07CBC5AD-1F3F-45B0-99CF-098C31664E89}" type="parTrans" cxnId="{860A01F9-EF54-4E17-BD52-5C0A827154E0}">
      <dgm:prSet/>
      <dgm:spPr/>
      <dgm:t>
        <a:bodyPr/>
        <a:lstStyle/>
        <a:p>
          <a:endParaRPr lang="en-US"/>
        </a:p>
      </dgm:t>
    </dgm:pt>
    <dgm:pt modelId="{CC16951F-03B9-46C5-97D6-43ACF0837873}" type="sibTrans" cxnId="{860A01F9-EF54-4E17-BD52-5C0A827154E0}">
      <dgm:prSet/>
      <dgm:spPr/>
      <dgm:t>
        <a:bodyPr/>
        <a:lstStyle/>
        <a:p>
          <a:endParaRPr lang="en-US"/>
        </a:p>
      </dgm:t>
    </dgm:pt>
    <dgm:pt modelId="{41496FE1-3F5C-4B08-9EEF-C3831D207B03}">
      <dgm:prSet/>
      <dgm:spPr/>
      <dgm:t>
        <a:bodyPr/>
        <a:lstStyle/>
        <a:p>
          <a:r>
            <a:rPr lang="en-US" dirty="0"/>
            <a:t>The Linear Regression Model showed an accuracy of 65% while the random forest regressor showed an accuracy of 82%</a:t>
          </a:r>
          <a:br>
            <a:rPr lang="en-US" dirty="0"/>
          </a:br>
          <a:endParaRPr lang="en-US" dirty="0"/>
        </a:p>
      </dgm:t>
    </dgm:pt>
    <dgm:pt modelId="{65156D7D-B117-4B3B-B7EE-CA94D6CB0F30}" type="parTrans" cxnId="{B3CFE11B-0A7C-4AEA-819B-B0957C077150}">
      <dgm:prSet/>
      <dgm:spPr/>
      <dgm:t>
        <a:bodyPr/>
        <a:lstStyle/>
        <a:p>
          <a:endParaRPr lang="en-US"/>
        </a:p>
      </dgm:t>
    </dgm:pt>
    <dgm:pt modelId="{8A4EBEBB-18B0-4C60-9125-A10B4C8EB131}" type="sibTrans" cxnId="{B3CFE11B-0A7C-4AEA-819B-B0957C077150}">
      <dgm:prSet/>
      <dgm:spPr/>
      <dgm:t>
        <a:bodyPr/>
        <a:lstStyle/>
        <a:p>
          <a:endParaRPr lang="en-US"/>
        </a:p>
      </dgm:t>
    </dgm:pt>
    <dgm:pt modelId="{7B4ABCAE-6178-4837-A8FD-FF39107443D9}" type="pres">
      <dgm:prSet presAssocID="{579A83EA-5CA3-4E8E-B6A0-2036CA7F1644}" presName="root" presStyleCnt="0">
        <dgm:presLayoutVars>
          <dgm:dir/>
          <dgm:resizeHandles val="exact"/>
        </dgm:presLayoutVars>
      </dgm:prSet>
      <dgm:spPr/>
    </dgm:pt>
    <dgm:pt modelId="{B6B06181-1EC0-4B09-AD00-05E0BA5A87C1}" type="pres">
      <dgm:prSet presAssocID="{BD161625-FBBC-431C-8BE8-E6280B425CF7}" presName="compNode" presStyleCnt="0"/>
      <dgm:spPr/>
    </dgm:pt>
    <dgm:pt modelId="{1641DD53-245E-4BE0-A141-F4773CB3B0D6}" type="pres">
      <dgm:prSet presAssocID="{BD161625-FBBC-431C-8BE8-E6280B425CF7}" presName="bgRect" presStyleLbl="bgShp" presStyleIdx="0" presStyleCnt="3"/>
      <dgm:spPr/>
    </dgm:pt>
    <dgm:pt modelId="{0C9EB73D-43B5-4325-BE38-C2725013316D}" type="pres">
      <dgm:prSet presAssocID="{BD161625-FBBC-431C-8BE8-E6280B425C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9CFE0510-E464-4B15-9197-57CEFF15055A}" type="pres">
      <dgm:prSet presAssocID="{BD161625-FBBC-431C-8BE8-E6280B425CF7}" presName="spaceRect" presStyleCnt="0"/>
      <dgm:spPr/>
    </dgm:pt>
    <dgm:pt modelId="{76F61D49-40A1-43AE-82D3-58506C794EFD}" type="pres">
      <dgm:prSet presAssocID="{BD161625-FBBC-431C-8BE8-E6280B425CF7}" presName="parTx" presStyleLbl="revTx" presStyleIdx="0" presStyleCnt="3">
        <dgm:presLayoutVars>
          <dgm:chMax val="0"/>
          <dgm:chPref val="0"/>
        </dgm:presLayoutVars>
      </dgm:prSet>
      <dgm:spPr/>
    </dgm:pt>
    <dgm:pt modelId="{CE2FAEE4-D7A7-44E9-B481-E8DFD2BE573A}" type="pres">
      <dgm:prSet presAssocID="{E8A4A4D6-4C44-4875-A51E-3FF50C5E5B77}" presName="sibTrans" presStyleCnt="0"/>
      <dgm:spPr/>
    </dgm:pt>
    <dgm:pt modelId="{E48A66A3-A266-4F9F-84F8-D0F81D032C5A}" type="pres">
      <dgm:prSet presAssocID="{87425967-036C-49BE-B5CE-959C521E46BB}" presName="compNode" presStyleCnt="0"/>
      <dgm:spPr/>
    </dgm:pt>
    <dgm:pt modelId="{E2B71C30-21D7-4DF1-9903-1B0EA677FFC0}" type="pres">
      <dgm:prSet presAssocID="{87425967-036C-49BE-B5CE-959C521E46BB}" presName="bgRect" presStyleLbl="bgShp" presStyleIdx="1" presStyleCnt="3"/>
      <dgm:spPr/>
    </dgm:pt>
    <dgm:pt modelId="{B17176C5-5D21-4000-A6CF-76F6EEB13190}" type="pres">
      <dgm:prSet presAssocID="{87425967-036C-49BE-B5CE-959C521E46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0A98EE0-6BC5-4184-8585-33FAFFD92B8E}" type="pres">
      <dgm:prSet presAssocID="{87425967-036C-49BE-B5CE-959C521E46BB}" presName="spaceRect" presStyleCnt="0"/>
      <dgm:spPr/>
    </dgm:pt>
    <dgm:pt modelId="{42CE54B7-1501-4892-9BD3-04F7DB3491FD}" type="pres">
      <dgm:prSet presAssocID="{87425967-036C-49BE-B5CE-959C521E46BB}" presName="parTx" presStyleLbl="revTx" presStyleIdx="1" presStyleCnt="3">
        <dgm:presLayoutVars>
          <dgm:chMax val="0"/>
          <dgm:chPref val="0"/>
        </dgm:presLayoutVars>
      </dgm:prSet>
      <dgm:spPr/>
    </dgm:pt>
    <dgm:pt modelId="{E54787F5-4D1C-44D9-9121-7924B24D63CA}" type="pres">
      <dgm:prSet presAssocID="{CC16951F-03B9-46C5-97D6-43ACF0837873}" presName="sibTrans" presStyleCnt="0"/>
      <dgm:spPr/>
    </dgm:pt>
    <dgm:pt modelId="{BDBEED19-1D2D-478D-8EC2-DA719E1447E4}" type="pres">
      <dgm:prSet presAssocID="{41496FE1-3F5C-4B08-9EEF-C3831D207B03}" presName="compNode" presStyleCnt="0"/>
      <dgm:spPr/>
    </dgm:pt>
    <dgm:pt modelId="{225F99B6-7B23-443B-8F7E-3A8433A87448}" type="pres">
      <dgm:prSet presAssocID="{41496FE1-3F5C-4B08-9EEF-C3831D207B03}" presName="bgRect" presStyleLbl="bgShp" presStyleIdx="2" presStyleCnt="3"/>
      <dgm:spPr/>
    </dgm:pt>
    <dgm:pt modelId="{4301CCAF-C116-4E57-82C5-8170138CA95F}" type="pres">
      <dgm:prSet presAssocID="{41496FE1-3F5C-4B08-9EEF-C3831D207B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021BA0AA-3FBC-4380-9A5B-FA30D439EB3D}" type="pres">
      <dgm:prSet presAssocID="{41496FE1-3F5C-4B08-9EEF-C3831D207B03}" presName="spaceRect" presStyleCnt="0"/>
      <dgm:spPr/>
    </dgm:pt>
    <dgm:pt modelId="{6B6E883B-06EE-404D-91FE-DDF326AF3911}" type="pres">
      <dgm:prSet presAssocID="{41496FE1-3F5C-4B08-9EEF-C3831D207B03}" presName="parTx" presStyleLbl="revTx" presStyleIdx="2" presStyleCnt="3">
        <dgm:presLayoutVars>
          <dgm:chMax val="0"/>
          <dgm:chPref val="0"/>
        </dgm:presLayoutVars>
      </dgm:prSet>
      <dgm:spPr/>
    </dgm:pt>
  </dgm:ptLst>
  <dgm:cxnLst>
    <dgm:cxn modelId="{E6D2E90B-D138-4A0B-9559-94F3A0EFCDE6}" type="presOf" srcId="{87425967-036C-49BE-B5CE-959C521E46BB}" destId="{42CE54B7-1501-4892-9BD3-04F7DB3491FD}" srcOrd="0" destOrd="0" presId="urn:microsoft.com/office/officeart/2018/2/layout/IconVerticalSolidList"/>
    <dgm:cxn modelId="{B3CFE11B-0A7C-4AEA-819B-B0957C077150}" srcId="{579A83EA-5CA3-4E8E-B6A0-2036CA7F1644}" destId="{41496FE1-3F5C-4B08-9EEF-C3831D207B03}" srcOrd="2" destOrd="0" parTransId="{65156D7D-B117-4B3B-B7EE-CA94D6CB0F30}" sibTransId="{8A4EBEBB-18B0-4C60-9125-A10B4C8EB131}"/>
    <dgm:cxn modelId="{FB3DB05F-745F-4CDB-9754-D09B592EA909}" type="presOf" srcId="{41496FE1-3F5C-4B08-9EEF-C3831D207B03}" destId="{6B6E883B-06EE-404D-91FE-DDF326AF3911}" srcOrd="0" destOrd="0" presId="urn:microsoft.com/office/officeart/2018/2/layout/IconVerticalSolidList"/>
    <dgm:cxn modelId="{476B1B9F-FB19-45A5-851F-ACF609338E2D}" type="presOf" srcId="{579A83EA-5CA3-4E8E-B6A0-2036CA7F1644}" destId="{7B4ABCAE-6178-4837-A8FD-FF39107443D9}" srcOrd="0" destOrd="0" presId="urn:microsoft.com/office/officeart/2018/2/layout/IconVerticalSolidList"/>
    <dgm:cxn modelId="{75340FF0-ED39-413F-8285-EB4DB3534B42}" type="presOf" srcId="{BD161625-FBBC-431C-8BE8-E6280B425CF7}" destId="{76F61D49-40A1-43AE-82D3-58506C794EFD}" srcOrd="0" destOrd="0" presId="urn:microsoft.com/office/officeart/2018/2/layout/IconVerticalSolidList"/>
    <dgm:cxn modelId="{07E9D6F1-9EE6-48C5-9B0A-B070F12DFCD2}" srcId="{579A83EA-5CA3-4E8E-B6A0-2036CA7F1644}" destId="{BD161625-FBBC-431C-8BE8-E6280B425CF7}" srcOrd="0" destOrd="0" parTransId="{21F15319-24CB-412E-9EE0-5BF8349F9592}" sibTransId="{E8A4A4D6-4C44-4875-A51E-3FF50C5E5B77}"/>
    <dgm:cxn modelId="{860A01F9-EF54-4E17-BD52-5C0A827154E0}" srcId="{579A83EA-5CA3-4E8E-B6A0-2036CA7F1644}" destId="{87425967-036C-49BE-B5CE-959C521E46BB}" srcOrd="1" destOrd="0" parTransId="{07CBC5AD-1F3F-45B0-99CF-098C31664E89}" sibTransId="{CC16951F-03B9-46C5-97D6-43ACF0837873}"/>
    <dgm:cxn modelId="{E88FFDCE-D6A2-47B9-8864-5FA029D8A9B3}" type="presParOf" srcId="{7B4ABCAE-6178-4837-A8FD-FF39107443D9}" destId="{B6B06181-1EC0-4B09-AD00-05E0BA5A87C1}" srcOrd="0" destOrd="0" presId="urn:microsoft.com/office/officeart/2018/2/layout/IconVerticalSolidList"/>
    <dgm:cxn modelId="{4B6BCAD5-5D1A-4931-B186-4D39269ACD13}" type="presParOf" srcId="{B6B06181-1EC0-4B09-AD00-05E0BA5A87C1}" destId="{1641DD53-245E-4BE0-A141-F4773CB3B0D6}" srcOrd="0" destOrd="0" presId="urn:microsoft.com/office/officeart/2018/2/layout/IconVerticalSolidList"/>
    <dgm:cxn modelId="{B351EA4E-DAA7-48B1-A54E-7A6BC7EDD93B}" type="presParOf" srcId="{B6B06181-1EC0-4B09-AD00-05E0BA5A87C1}" destId="{0C9EB73D-43B5-4325-BE38-C2725013316D}" srcOrd="1" destOrd="0" presId="urn:microsoft.com/office/officeart/2018/2/layout/IconVerticalSolidList"/>
    <dgm:cxn modelId="{55E5F1DC-FE13-47F5-93E2-A071AEDCA72C}" type="presParOf" srcId="{B6B06181-1EC0-4B09-AD00-05E0BA5A87C1}" destId="{9CFE0510-E464-4B15-9197-57CEFF15055A}" srcOrd="2" destOrd="0" presId="urn:microsoft.com/office/officeart/2018/2/layout/IconVerticalSolidList"/>
    <dgm:cxn modelId="{238A3F96-368A-40FC-8097-4C5714FA591D}" type="presParOf" srcId="{B6B06181-1EC0-4B09-AD00-05E0BA5A87C1}" destId="{76F61D49-40A1-43AE-82D3-58506C794EFD}" srcOrd="3" destOrd="0" presId="urn:microsoft.com/office/officeart/2018/2/layout/IconVerticalSolidList"/>
    <dgm:cxn modelId="{8ADF7532-112D-412F-8294-C8FF03391C29}" type="presParOf" srcId="{7B4ABCAE-6178-4837-A8FD-FF39107443D9}" destId="{CE2FAEE4-D7A7-44E9-B481-E8DFD2BE573A}" srcOrd="1" destOrd="0" presId="urn:microsoft.com/office/officeart/2018/2/layout/IconVerticalSolidList"/>
    <dgm:cxn modelId="{C5B24480-31FF-42EF-A9DC-41F106B8A2F0}" type="presParOf" srcId="{7B4ABCAE-6178-4837-A8FD-FF39107443D9}" destId="{E48A66A3-A266-4F9F-84F8-D0F81D032C5A}" srcOrd="2" destOrd="0" presId="urn:microsoft.com/office/officeart/2018/2/layout/IconVerticalSolidList"/>
    <dgm:cxn modelId="{333F7E65-61CD-4AF3-B7F3-38074E55D4EC}" type="presParOf" srcId="{E48A66A3-A266-4F9F-84F8-D0F81D032C5A}" destId="{E2B71C30-21D7-4DF1-9903-1B0EA677FFC0}" srcOrd="0" destOrd="0" presId="urn:microsoft.com/office/officeart/2018/2/layout/IconVerticalSolidList"/>
    <dgm:cxn modelId="{4AE7C4C8-5010-4157-A9B7-D2C6E3A6A215}" type="presParOf" srcId="{E48A66A3-A266-4F9F-84F8-D0F81D032C5A}" destId="{B17176C5-5D21-4000-A6CF-76F6EEB13190}" srcOrd="1" destOrd="0" presId="urn:microsoft.com/office/officeart/2018/2/layout/IconVerticalSolidList"/>
    <dgm:cxn modelId="{261AECF3-5E04-405B-820B-085425BBA614}" type="presParOf" srcId="{E48A66A3-A266-4F9F-84F8-D0F81D032C5A}" destId="{E0A98EE0-6BC5-4184-8585-33FAFFD92B8E}" srcOrd="2" destOrd="0" presId="urn:microsoft.com/office/officeart/2018/2/layout/IconVerticalSolidList"/>
    <dgm:cxn modelId="{9F398ADF-2B56-4265-806D-D31F0D4F4777}" type="presParOf" srcId="{E48A66A3-A266-4F9F-84F8-D0F81D032C5A}" destId="{42CE54B7-1501-4892-9BD3-04F7DB3491FD}" srcOrd="3" destOrd="0" presId="urn:microsoft.com/office/officeart/2018/2/layout/IconVerticalSolidList"/>
    <dgm:cxn modelId="{77B7F83E-F088-48C8-B9F3-C2CE6F9F4964}" type="presParOf" srcId="{7B4ABCAE-6178-4837-A8FD-FF39107443D9}" destId="{E54787F5-4D1C-44D9-9121-7924B24D63CA}" srcOrd="3" destOrd="0" presId="urn:microsoft.com/office/officeart/2018/2/layout/IconVerticalSolidList"/>
    <dgm:cxn modelId="{1C545412-3A5F-4365-8781-2100027CE99B}" type="presParOf" srcId="{7B4ABCAE-6178-4837-A8FD-FF39107443D9}" destId="{BDBEED19-1D2D-478D-8EC2-DA719E1447E4}" srcOrd="4" destOrd="0" presId="urn:microsoft.com/office/officeart/2018/2/layout/IconVerticalSolidList"/>
    <dgm:cxn modelId="{C1D370E2-AF73-4D1E-A2EA-75D9FD9CCFAF}" type="presParOf" srcId="{BDBEED19-1D2D-478D-8EC2-DA719E1447E4}" destId="{225F99B6-7B23-443B-8F7E-3A8433A87448}" srcOrd="0" destOrd="0" presId="urn:microsoft.com/office/officeart/2018/2/layout/IconVerticalSolidList"/>
    <dgm:cxn modelId="{EEFDCD2C-6131-4DCD-9E62-F2B78FC33501}" type="presParOf" srcId="{BDBEED19-1D2D-478D-8EC2-DA719E1447E4}" destId="{4301CCAF-C116-4E57-82C5-8170138CA95F}" srcOrd="1" destOrd="0" presId="urn:microsoft.com/office/officeart/2018/2/layout/IconVerticalSolidList"/>
    <dgm:cxn modelId="{B0D6C369-B87C-4C8C-A537-CF5A43813C94}" type="presParOf" srcId="{BDBEED19-1D2D-478D-8EC2-DA719E1447E4}" destId="{021BA0AA-3FBC-4380-9A5B-FA30D439EB3D}" srcOrd="2" destOrd="0" presId="urn:microsoft.com/office/officeart/2018/2/layout/IconVerticalSolidList"/>
    <dgm:cxn modelId="{FB798198-6C88-41D4-84C0-265468D99854}" type="presParOf" srcId="{BDBEED19-1D2D-478D-8EC2-DA719E1447E4}" destId="{6B6E883B-06EE-404D-91FE-DDF326AF39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9A83EA-5CA3-4E8E-B6A0-2036CA7F1644}"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BD161625-FBBC-431C-8BE8-E6280B425CF7}">
      <dgm:prSet/>
      <dgm:spPr/>
      <dgm:t>
        <a:bodyPr/>
        <a:lstStyle/>
        <a:p>
          <a:r>
            <a:rPr lang="en-US" b="1" i="0" dirty="0">
              <a:effectLst/>
              <a:latin typeface="system-ui"/>
            </a:rPr>
            <a:t>Interactive Exploration</a:t>
          </a:r>
          <a:r>
            <a:rPr lang="en-US" b="0" i="0" dirty="0">
              <a:effectLst/>
              <a:latin typeface="system-ui"/>
            </a:rPr>
            <a:t>: A Tableau dashboard was designed specifically to enables stakeholders to dynamically investigate operational performance across stations, routes, and time periods (dates/weekdays) without technical expertise.</a:t>
          </a:r>
          <a:br>
            <a:rPr lang="en-US" b="0" i="0" dirty="0">
              <a:effectLst/>
              <a:latin typeface="system-ui"/>
            </a:rPr>
          </a:br>
          <a:endParaRPr lang="en-US" dirty="0"/>
        </a:p>
      </dgm:t>
    </dgm:pt>
    <dgm:pt modelId="{21F15319-24CB-412E-9EE0-5BF8349F9592}" type="parTrans" cxnId="{07E9D6F1-9EE6-48C5-9B0A-B070F12DFCD2}">
      <dgm:prSet/>
      <dgm:spPr/>
      <dgm:t>
        <a:bodyPr/>
        <a:lstStyle/>
        <a:p>
          <a:endParaRPr lang="en-US"/>
        </a:p>
      </dgm:t>
    </dgm:pt>
    <dgm:pt modelId="{E8A4A4D6-4C44-4875-A51E-3FF50C5E5B77}" type="sibTrans" cxnId="{07E9D6F1-9EE6-48C5-9B0A-B070F12DFCD2}">
      <dgm:prSet/>
      <dgm:spPr/>
      <dgm:t>
        <a:bodyPr/>
        <a:lstStyle/>
        <a:p>
          <a:endParaRPr lang="en-US"/>
        </a:p>
      </dgm:t>
    </dgm:pt>
    <dgm:pt modelId="{87425967-036C-49BE-B5CE-959C521E46BB}">
      <dgm:prSet/>
      <dgm:spPr/>
      <dgm:t>
        <a:bodyPr/>
        <a:lstStyle/>
        <a:p>
          <a:r>
            <a:rPr lang="en-US" b="1" i="0">
              <a:effectLst/>
              <a:latin typeface="system-ui"/>
            </a:rPr>
            <a:t>Multi-Dimensional Analysis</a:t>
          </a:r>
          <a:r>
            <a:rPr lang="en-US" b="0" i="0">
              <a:effectLst/>
              <a:latin typeface="system-ui"/>
            </a:rPr>
            <a:t>: Users can filter and drill down from system-wide trends to granular, station-specific issues, identifying patterns and anomalies in real time.</a:t>
          </a:r>
          <a:br>
            <a:rPr lang="en-US" b="0" i="0">
              <a:effectLst/>
              <a:latin typeface="system-ui"/>
            </a:rPr>
          </a:br>
          <a:endParaRPr lang="en-US"/>
        </a:p>
      </dgm:t>
    </dgm:pt>
    <dgm:pt modelId="{07CBC5AD-1F3F-45B0-99CF-098C31664E89}" type="parTrans" cxnId="{860A01F9-EF54-4E17-BD52-5C0A827154E0}">
      <dgm:prSet/>
      <dgm:spPr/>
      <dgm:t>
        <a:bodyPr/>
        <a:lstStyle/>
        <a:p>
          <a:endParaRPr lang="en-US"/>
        </a:p>
      </dgm:t>
    </dgm:pt>
    <dgm:pt modelId="{CC16951F-03B9-46C5-97D6-43ACF0837873}" type="sibTrans" cxnId="{860A01F9-EF54-4E17-BD52-5C0A827154E0}">
      <dgm:prSet/>
      <dgm:spPr/>
      <dgm:t>
        <a:bodyPr/>
        <a:lstStyle/>
        <a:p>
          <a:endParaRPr lang="en-US"/>
        </a:p>
      </dgm:t>
    </dgm:pt>
    <dgm:pt modelId="{41496FE1-3F5C-4B08-9EEF-C3831D207B03}">
      <dgm:prSet/>
      <dgm:spPr/>
      <dgm:t>
        <a:bodyPr/>
        <a:lstStyle/>
        <a:p>
          <a:r>
            <a:rPr lang="en-US" b="1" i="0" dirty="0">
              <a:effectLst/>
              <a:latin typeface="system-ui"/>
            </a:rPr>
            <a:t>Data-Driven Strategy</a:t>
          </a:r>
          <a:r>
            <a:rPr lang="en-US" b="0" i="0" dirty="0">
              <a:effectLst/>
              <a:latin typeface="system-ui"/>
            </a:rPr>
            <a:t>: The tool supports evidence-based decision-making by allowing stakeholders to test hypotheses, validate assumptions, and build strategies grounded in contextualized operational insights.</a:t>
          </a:r>
          <a:endParaRPr lang="en-US" dirty="0"/>
        </a:p>
      </dgm:t>
    </dgm:pt>
    <dgm:pt modelId="{65156D7D-B117-4B3B-B7EE-CA94D6CB0F30}" type="parTrans" cxnId="{B3CFE11B-0A7C-4AEA-819B-B0957C077150}">
      <dgm:prSet/>
      <dgm:spPr/>
      <dgm:t>
        <a:bodyPr/>
        <a:lstStyle/>
        <a:p>
          <a:endParaRPr lang="en-US"/>
        </a:p>
      </dgm:t>
    </dgm:pt>
    <dgm:pt modelId="{8A4EBEBB-18B0-4C60-9125-A10B4C8EB131}" type="sibTrans" cxnId="{B3CFE11B-0A7C-4AEA-819B-B0957C077150}">
      <dgm:prSet/>
      <dgm:spPr/>
      <dgm:t>
        <a:bodyPr/>
        <a:lstStyle/>
        <a:p>
          <a:endParaRPr lang="en-US"/>
        </a:p>
      </dgm:t>
    </dgm:pt>
    <dgm:pt modelId="{7B4ABCAE-6178-4837-A8FD-FF39107443D9}" type="pres">
      <dgm:prSet presAssocID="{579A83EA-5CA3-4E8E-B6A0-2036CA7F1644}" presName="root" presStyleCnt="0">
        <dgm:presLayoutVars>
          <dgm:dir/>
          <dgm:resizeHandles val="exact"/>
        </dgm:presLayoutVars>
      </dgm:prSet>
      <dgm:spPr/>
    </dgm:pt>
    <dgm:pt modelId="{B6B06181-1EC0-4B09-AD00-05E0BA5A87C1}" type="pres">
      <dgm:prSet presAssocID="{BD161625-FBBC-431C-8BE8-E6280B425CF7}" presName="compNode" presStyleCnt="0"/>
      <dgm:spPr/>
    </dgm:pt>
    <dgm:pt modelId="{1641DD53-245E-4BE0-A141-F4773CB3B0D6}" type="pres">
      <dgm:prSet presAssocID="{BD161625-FBBC-431C-8BE8-E6280B425CF7}" presName="bgRect" presStyleLbl="bgShp" presStyleIdx="0" presStyleCnt="3"/>
      <dgm:spPr/>
    </dgm:pt>
    <dgm:pt modelId="{0C9EB73D-43B5-4325-BE38-C2725013316D}" type="pres">
      <dgm:prSet presAssocID="{BD161625-FBBC-431C-8BE8-E6280B425C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9CFE0510-E464-4B15-9197-57CEFF15055A}" type="pres">
      <dgm:prSet presAssocID="{BD161625-FBBC-431C-8BE8-E6280B425CF7}" presName="spaceRect" presStyleCnt="0"/>
      <dgm:spPr/>
    </dgm:pt>
    <dgm:pt modelId="{76F61D49-40A1-43AE-82D3-58506C794EFD}" type="pres">
      <dgm:prSet presAssocID="{BD161625-FBBC-431C-8BE8-E6280B425CF7}" presName="parTx" presStyleLbl="revTx" presStyleIdx="0" presStyleCnt="3">
        <dgm:presLayoutVars>
          <dgm:chMax val="0"/>
          <dgm:chPref val="0"/>
        </dgm:presLayoutVars>
      </dgm:prSet>
      <dgm:spPr/>
    </dgm:pt>
    <dgm:pt modelId="{CE2FAEE4-D7A7-44E9-B481-E8DFD2BE573A}" type="pres">
      <dgm:prSet presAssocID="{E8A4A4D6-4C44-4875-A51E-3FF50C5E5B77}" presName="sibTrans" presStyleCnt="0"/>
      <dgm:spPr/>
    </dgm:pt>
    <dgm:pt modelId="{E48A66A3-A266-4F9F-84F8-D0F81D032C5A}" type="pres">
      <dgm:prSet presAssocID="{87425967-036C-49BE-B5CE-959C521E46BB}" presName="compNode" presStyleCnt="0"/>
      <dgm:spPr/>
    </dgm:pt>
    <dgm:pt modelId="{E2B71C30-21D7-4DF1-9903-1B0EA677FFC0}" type="pres">
      <dgm:prSet presAssocID="{87425967-036C-49BE-B5CE-959C521E46BB}" presName="bgRect" presStyleLbl="bgShp" presStyleIdx="1" presStyleCnt="3"/>
      <dgm:spPr/>
    </dgm:pt>
    <dgm:pt modelId="{B17176C5-5D21-4000-A6CF-76F6EEB13190}" type="pres">
      <dgm:prSet presAssocID="{87425967-036C-49BE-B5CE-959C521E46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0A98EE0-6BC5-4184-8585-33FAFFD92B8E}" type="pres">
      <dgm:prSet presAssocID="{87425967-036C-49BE-B5CE-959C521E46BB}" presName="spaceRect" presStyleCnt="0"/>
      <dgm:spPr/>
    </dgm:pt>
    <dgm:pt modelId="{42CE54B7-1501-4892-9BD3-04F7DB3491FD}" type="pres">
      <dgm:prSet presAssocID="{87425967-036C-49BE-B5CE-959C521E46BB}" presName="parTx" presStyleLbl="revTx" presStyleIdx="1" presStyleCnt="3">
        <dgm:presLayoutVars>
          <dgm:chMax val="0"/>
          <dgm:chPref val="0"/>
        </dgm:presLayoutVars>
      </dgm:prSet>
      <dgm:spPr/>
    </dgm:pt>
    <dgm:pt modelId="{E54787F5-4D1C-44D9-9121-7924B24D63CA}" type="pres">
      <dgm:prSet presAssocID="{CC16951F-03B9-46C5-97D6-43ACF0837873}" presName="sibTrans" presStyleCnt="0"/>
      <dgm:spPr/>
    </dgm:pt>
    <dgm:pt modelId="{BDBEED19-1D2D-478D-8EC2-DA719E1447E4}" type="pres">
      <dgm:prSet presAssocID="{41496FE1-3F5C-4B08-9EEF-C3831D207B03}" presName="compNode" presStyleCnt="0"/>
      <dgm:spPr/>
    </dgm:pt>
    <dgm:pt modelId="{225F99B6-7B23-443B-8F7E-3A8433A87448}" type="pres">
      <dgm:prSet presAssocID="{41496FE1-3F5C-4B08-9EEF-C3831D207B03}" presName="bgRect" presStyleLbl="bgShp" presStyleIdx="2" presStyleCnt="3"/>
      <dgm:spPr/>
    </dgm:pt>
    <dgm:pt modelId="{4301CCAF-C116-4E57-82C5-8170138CA95F}" type="pres">
      <dgm:prSet presAssocID="{41496FE1-3F5C-4B08-9EEF-C3831D207B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021BA0AA-3FBC-4380-9A5B-FA30D439EB3D}" type="pres">
      <dgm:prSet presAssocID="{41496FE1-3F5C-4B08-9EEF-C3831D207B03}" presName="spaceRect" presStyleCnt="0"/>
      <dgm:spPr/>
    </dgm:pt>
    <dgm:pt modelId="{6B6E883B-06EE-404D-91FE-DDF326AF3911}" type="pres">
      <dgm:prSet presAssocID="{41496FE1-3F5C-4B08-9EEF-C3831D207B03}" presName="parTx" presStyleLbl="revTx" presStyleIdx="2" presStyleCnt="3">
        <dgm:presLayoutVars>
          <dgm:chMax val="0"/>
          <dgm:chPref val="0"/>
        </dgm:presLayoutVars>
      </dgm:prSet>
      <dgm:spPr/>
    </dgm:pt>
  </dgm:ptLst>
  <dgm:cxnLst>
    <dgm:cxn modelId="{E6D2E90B-D138-4A0B-9559-94F3A0EFCDE6}" type="presOf" srcId="{87425967-036C-49BE-B5CE-959C521E46BB}" destId="{42CE54B7-1501-4892-9BD3-04F7DB3491FD}" srcOrd="0" destOrd="0" presId="urn:microsoft.com/office/officeart/2018/2/layout/IconVerticalSolidList"/>
    <dgm:cxn modelId="{B3CFE11B-0A7C-4AEA-819B-B0957C077150}" srcId="{579A83EA-5CA3-4E8E-B6A0-2036CA7F1644}" destId="{41496FE1-3F5C-4B08-9EEF-C3831D207B03}" srcOrd="2" destOrd="0" parTransId="{65156D7D-B117-4B3B-B7EE-CA94D6CB0F30}" sibTransId="{8A4EBEBB-18B0-4C60-9125-A10B4C8EB131}"/>
    <dgm:cxn modelId="{FB3DB05F-745F-4CDB-9754-D09B592EA909}" type="presOf" srcId="{41496FE1-3F5C-4B08-9EEF-C3831D207B03}" destId="{6B6E883B-06EE-404D-91FE-DDF326AF3911}" srcOrd="0" destOrd="0" presId="urn:microsoft.com/office/officeart/2018/2/layout/IconVerticalSolidList"/>
    <dgm:cxn modelId="{476B1B9F-FB19-45A5-851F-ACF609338E2D}" type="presOf" srcId="{579A83EA-5CA3-4E8E-B6A0-2036CA7F1644}" destId="{7B4ABCAE-6178-4837-A8FD-FF39107443D9}" srcOrd="0" destOrd="0" presId="urn:microsoft.com/office/officeart/2018/2/layout/IconVerticalSolidList"/>
    <dgm:cxn modelId="{75340FF0-ED39-413F-8285-EB4DB3534B42}" type="presOf" srcId="{BD161625-FBBC-431C-8BE8-E6280B425CF7}" destId="{76F61D49-40A1-43AE-82D3-58506C794EFD}" srcOrd="0" destOrd="0" presId="urn:microsoft.com/office/officeart/2018/2/layout/IconVerticalSolidList"/>
    <dgm:cxn modelId="{07E9D6F1-9EE6-48C5-9B0A-B070F12DFCD2}" srcId="{579A83EA-5CA3-4E8E-B6A0-2036CA7F1644}" destId="{BD161625-FBBC-431C-8BE8-E6280B425CF7}" srcOrd="0" destOrd="0" parTransId="{21F15319-24CB-412E-9EE0-5BF8349F9592}" sibTransId="{E8A4A4D6-4C44-4875-A51E-3FF50C5E5B77}"/>
    <dgm:cxn modelId="{860A01F9-EF54-4E17-BD52-5C0A827154E0}" srcId="{579A83EA-5CA3-4E8E-B6A0-2036CA7F1644}" destId="{87425967-036C-49BE-B5CE-959C521E46BB}" srcOrd="1" destOrd="0" parTransId="{07CBC5AD-1F3F-45B0-99CF-098C31664E89}" sibTransId="{CC16951F-03B9-46C5-97D6-43ACF0837873}"/>
    <dgm:cxn modelId="{E88FFDCE-D6A2-47B9-8864-5FA029D8A9B3}" type="presParOf" srcId="{7B4ABCAE-6178-4837-A8FD-FF39107443D9}" destId="{B6B06181-1EC0-4B09-AD00-05E0BA5A87C1}" srcOrd="0" destOrd="0" presId="urn:microsoft.com/office/officeart/2018/2/layout/IconVerticalSolidList"/>
    <dgm:cxn modelId="{4B6BCAD5-5D1A-4931-B186-4D39269ACD13}" type="presParOf" srcId="{B6B06181-1EC0-4B09-AD00-05E0BA5A87C1}" destId="{1641DD53-245E-4BE0-A141-F4773CB3B0D6}" srcOrd="0" destOrd="0" presId="urn:microsoft.com/office/officeart/2018/2/layout/IconVerticalSolidList"/>
    <dgm:cxn modelId="{B351EA4E-DAA7-48B1-A54E-7A6BC7EDD93B}" type="presParOf" srcId="{B6B06181-1EC0-4B09-AD00-05E0BA5A87C1}" destId="{0C9EB73D-43B5-4325-BE38-C2725013316D}" srcOrd="1" destOrd="0" presId="urn:microsoft.com/office/officeart/2018/2/layout/IconVerticalSolidList"/>
    <dgm:cxn modelId="{55E5F1DC-FE13-47F5-93E2-A071AEDCA72C}" type="presParOf" srcId="{B6B06181-1EC0-4B09-AD00-05E0BA5A87C1}" destId="{9CFE0510-E464-4B15-9197-57CEFF15055A}" srcOrd="2" destOrd="0" presId="urn:microsoft.com/office/officeart/2018/2/layout/IconVerticalSolidList"/>
    <dgm:cxn modelId="{238A3F96-368A-40FC-8097-4C5714FA591D}" type="presParOf" srcId="{B6B06181-1EC0-4B09-AD00-05E0BA5A87C1}" destId="{76F61D49-40A1-43AE-82D3-58506C794EFD}" srcOrd="3" destOrd="0" presId="urn:microsoft.com/office/officeart/2018/2/layout/IconVerticalSolidList"/>
    <dgm:cxn modelId="{8ADF7532-112D-412F-8294-C8FF03391C29}" type="presParOf" srcId="{7B4ABCAE-6178-4837-A8FD-FF39107443D9}" destId="{CE2FAEE4-D7A7-44E9-B481-E8DFD2BE573A}" srcOrd="1" destOrd="0" presId="urn:microsoft.com/office/officeart/2018/2/layout/IconVerticalSolidList"/>
    <dgm:cxn modelId="{C5B24480-31FF-42EF-A9DC-41F106B8A2F0}" type="presParOf" srcId="{7B4ABCAE-6178-4837-A8FD-FF39107443D9}" destId="{E48A66A3-A266-4F9F-84F8-D0F81D032C5A}" srcOrd="2" destOrd="0" presId="urn:microsoft.com/office/officeart/2018/2/layout/IconVerticalSolidList"/>
    <dgm:cxn modelId="{333F7E65-61CD-4AF3-B7F3-38074E55D4EC}" type="presParOf" srcId="{E48A66A3-A266-4F9F-84F8-D0F81D032C5A}" destId="{E2B71C30-21D7-4DF1-9903-1B0EA677FFC0}" srcOrd="0" destOrd="0" presId="urn:microsoft.com/office/officeart/2018/2/layout/IconVerticalSolidList"/>
    <dgm:cxn modelId="{4AE7C4C8-5010-4157-A9B7-D2C6E3A6A215}" type="presParOf" srcId="{E48A66A3-A266-4F9F-84F8-D0F81D032C5A}" destId="{B17176C5-5D21-4000-A6CF-76F6EEB13190}" srcOrd="1" destOrd="0" presId="urn:microsoft.com/office/officeart/2018/2/layout/IconVerticalSolidList"/>
    <dgm:cxn modelId="{261AECF3-5E04-405B-820B-085425BBA614}" type="presParOf" srcId="{E48A66A3-A266-4F9F-84F8-D0F81D032C5A}" destId="{E0A98EE0-6BC5-4184-8585-33FAFFD92B8E}" srcOrd="2" destOrd="0" presId="urn:microsoft.com/office/officeart/2018/2/layout/IconVerticalSolidList"/>
    <dgm:cxn modelId="{9F398ADF-2B56-4265-806D-D31F0D4F4777}" type="presParOf" srcId="{E48A66A3-A266-4F9F-84F8-D0F81D032C5A}" destId="{42CE54B7-1501-4892-9BD3-04F7DB3491FD}" srcOrd="3" destOrd="0" presId="urn:microsoft.com/office/officeart/2018/2/layout/IconVerticalSolidList"/>
    <dgm:cxn modelId="{77B7F83E-F088-48C8-B9F3-C2CE6F9F4964}" type="presParOf" srcId="{7B4ABCAE-6178-4837-A8FD-FF39107443D9}" destId="{E54787F5-4D1C-44D9-9121-7924B24D63CA}" srcOrd="3" destOrd="0" presId="urn:microsoft.com/office/officeart/2018/2/layout/IconVerticalSolidList"/>
    <dgm:cxn modelId="{1C545412-3A5F-4365-8781-2100027CE99B}" type="presParOf" srcId="{7B4ABCAE-6178-4837-A8FD-FF39107443D9}" destId="{BDBEED19-1D2D-478D-8EC2-DA719E1447E4}" srcOrd="4" destOrd="0" presId="urn:microsoft.com/office/officeart/2018/2/layout/IconVerticalSolidList"/>
    <dgm:cxn modelId="{C1D370E2-AF73-4D1E-A2EA-75D9FD9CCFAF}" type="presParOf" srcId="{BDBEED19-1D2D-478D-8EC2-DA719E1447E4}" destId="{225F99B6-7B23-443B-8F7E-3A8433A87448}" srcOrd="0" destOrd="0" presId="urn:microsoft.com/office/officeart/2018/2/layout/IconVerticalSolidList"/>
    <dgm:cxn modelId="{EEFDCD2C-6131-4DCD-9E62-F2B78FC33501}" type="presParOf" srcId="{BDBEED19-1D2D-478D-8EC2-DA719E1447E4}" destId="{4301CCAF-C116-4E57-82C5-8170138CA95F}" srcOrd="1" destOrd="0" presId="urn:microsoft.com/office/officeart/2018/2/layout/IconVerticalSolidList"/>
    <dgm:cxn modelId="{B0D6C369-B87C-4C8C-A537-CF5A43813C94}" type="presParOf" srcId="{BDBEED19-1D2D-478D-8EC2-DA719E1447E4}" destId="{021BA0AA-3FBC-4380-9A5B-FA30D439EB3D}" srcOrd="2" destOrd="0" presId="urn:microsoft.com/office/officeart/2018/2/layout/IconVerticalSolidList"/>
    <dgm:cxn modelId="{FB798198-6C88-41D4-84C0-265468D99854}" type="presParOf" srcId="{BDBEED19-1D2D-478D-8EC2-DA719E1447E4}" destId="{6B6E883B-06EE-404D-91FE-DDF326AF39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D4B2E-849A-40C7-9B91-8AEF364C34A3}">
      <dsp:nvSpPr>
        <dsp:cNvPr id="0" name=""/>
        <dsp:cNvSpPr/>
      </dsp:nvSpPr>
      <dsp:spPr>
        <a:xfrm>
          <a:off x="1798" y="342043"/>
          <a:ext cx="1753444" cy="515016"/>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defRPr b="1"/>
          </a:pPr>
          <a:r>
            <a:rPr lang="en-US" sz="1400" kern="1200"/>
            <a:t>Travel Details</a:t>
          </a:r>
          <a:endParaRPr lang="en-GB" sz="1400" kern="1200"/>
        </a:p>
      </dsp:txBody>
      <dsp:txXfrm>
        <a:off x="1798" y="342043"/>
        <a:ext cx="1753444" cy="515016"/>
      </dsp:txXfrm>
    </dsp:sp>
    <dsp:sp modelId="{87E46374-236B-4217-866C-C20E4574D5CA}">
      <dsp:nvSpPr>
        <dsp:cNvPr id="0" name=""/>
        <dsp:cNvSpPr/>
      </dsp:nvSpPr>
      <dsp:spPr>
        <a:xfrm>
          <a:off x="1798" y="857060"/>
          <a:ext cx="1753444" cy="199835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Departure Date</a:t>
          </a:r>
          <a:endParaRPr lang="en-GB" sz="1400" kern="1200"/>
        </a:p>
        <a:p>
          <a:pPr marL="114300" lvl="1" indent="-114300" algn="l" defTabSz="622300">
            <a:lnSpc>
              <a:spcPct val="90000"/>
            </a:lnSpc>
            <a:spcBef>
              <a:spcPct val="0"/>
            </a:spcBef>
            <a:spcAft>
              <a:spcPct val="15000"/>
            </a:spcAft>
            <a:buChar char="•"/>
          </a:pPr>
          <a:r>
            <a:rPr lang="en-US" sz="1400" kern="1200"/>
            <a:t>Departure Time</a:t>
          </a:r>
          <a:endParaRPr lang="en-GB" sz="1400" kern="1200"/>
        </a:p>
        <a:p>
          <a:pPr marL="114300" lvl="1" indent="-114300" algn="l" defTabSz="622300">
            <a:lnSpc>
              <a:spcPct val="90000"/>
            </a:lnSpc>
            <a:spcBef>
              <a:spcPct val="0"/>
            </a:spcBef>
            <a:spcAft>
              <a:spcPct val="15000"/>
            </a:spcAft>
            <a:buChar char="•"/>
          </a:pPr>
          <a:r>
            <a:rPr lang="en-US" sz="1400" kern="1200"/>
            <a:t>Arrival Time</a:t>
          </a:r>
          <a:endParaRPr lang="en-GB" sz="1400" kern="1200"/>
        </a:p>
        <a:p>
          <a:pPr marL="114300" lvl="1" indent="-114300" algn="l" defTabSz="622300">
            <a:lnSpc>
              <a:spcPct val="90000"/>
            </a:lnSpc>
            <a:spcBef>
              <a:spcPct val="0"/>
            </a:spcBef>
            <a:spcAft>
              <a:spcPct val="15000"/>
            </a:spcAft>
            <a:buChar char="•"/>
          </a:pPr>
          <a:r>
            <a:rPr lang="en-US" sz="1400" kern="1200"/>
            <a:t>Actual Arrival Time</a:t>
          </a:r>
          <a:endParaRPr lang="en-GB" sz="1400" kern="1200"/>
        </a:p>
        <a:p>
          <a:pPr marL="114300" lvl="1" indent="-114300" algn="l" defTabSz="622300">
            <a:lnSpc>
              <a:spcPct val="90000"/>
            </a:lnSpc>
            <a:spcBef>
              <a:spcPct val="0"/>
            </a:spcBef>
            <a:spcAft>
              <a:spcPct val="15000"/>
            </a:spcAft>
            <a:buChar char="•"/>
          </a:pPr>
          <a:r>
            <a:rPr lang="en-US" sz="1400" kern="1200"/>
            <a:t>Departure Station</a:t>
          </a:r>
          <a:endParaRPr lang="en-GB" sz="1400" kern="1200"/>
        </a:p>
        <a:p>
          <a:pPr marL="114300" lvl="1" indent="-114300" algn="l" defTabSz="622300">
            <a:lnSpc>
              <a:spcPct val="90000"/>
            </a:lnSpc>
            <a:spcBef>
              <a:spcPct val="0"/>
            </a:spcBef>
            <a:spcAft>
              <a:spcPct val="15000"/>
            </a:spcAft>
            <a:buChar char="•"/>
          </a:pPr>
          <a:r>
            <a:rPr lang="en-US" sz="1400" kern="1200"/>
            <a:t>Arrival Destination</a:t>
          </a:r>
          <a:endParaRPr lang="en-GB" sz="1400" kern="1200"/>
        </a:p>
        <a:p>
          <a:pPr marL="114300" lvl="1" indent="-114300" algn="l" defTabSz="622300">
            <a:lnSpc>
              <a:spcPct val="90000"/>
            </a:lnSpc>
            <a:spcBef>
              <a:spcPct val="0"/>
            </a:spcBef>
            <a:spcAft>
              <a:spcPct val="15000"/>
            </a:spcAft>
            <a:buChar char="•"/>
          </a:pPr>
          <a:r>
            <a:rPr lang="en-US" sz="1400" kern="1200"/>
            <a:t>Journey Status</a:t>
          </a:r>
          <a:endParaRPr lang="en-GB" sz="1400" kern="1200"/>
        </a:p>
        <a:p>
          <a:pPr marL="114300" lvl="1" indent="-114300" algn="l" defTabSz="622300">
            <a:lnSpc>
              <a:spcPct val="90000"/>
            </a:lnSpc>
            <a:spcBef>
              <a:spcPct val="0"/>
            </a:spcBef>
            <a:spcAft>
              <a:spcPct val="15000"/>
            </a:spcAft>
            <a:buChar char="•"/>
          </a:pPr>
          <a:r>
            <a:rPr lang="en-US" sz="1400" kern="1200"/>
            <a:t>Reason for Delay</a:t>
          </a:r>
          <a:endParaRPr lang="en-GB" sz="1400" kern="1200"/>
        </a:p>
      </dsp:txBody>
      <dsp:txXfrm>
        <a:off x="1798" y="857060"/>
        <a:ext cx="1753444" cy="1998359"/>
      </dsp:txXfrm>
    </dsp:sp>
    <dsp:sp modelId="{B967233A-62AA-45B5-92E6-22D72E22081C}">
      <dsp:nvSpPr>
        <dsp:cNvPr id="0" name=""/>
        <dsp:cNvSpPr/>
      </dsp:nvSpPr>
      <dsp:spPr>
        <a:xfrm>
          <a:off x="2000725" y="342043"/>
          <a:ext cx="1753444" cy="515016"/>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defRPr b="1"/>
          </a:pPr>
          <a:r>
            <a:rPr lang="en-US" sz="1400" kern="1200"/>
            <a:t>Transaction</a:t>
          </a:r>
          <a:r>
            <a:rPr lang="en-US" sz="1400" kern="1200" baseline="0"/>
            <a:t> Details</a:t>
          </a:r>
          <a:endParaRPr lang="en-GB" sz="1400" kern="1200"/>
        </a:p>
      </dsp:txBody>
      <dsp:txXfrm>
        <a:off x="2000725" y="342043"/>
        <a:ext cx="1753444" cy="515016"/>
      </dsp:txXfrm>
    </dsp:sp>
    <dsp:sp modelId="{2199F827-A6E2-4807-8DDC-D76B683D1C77}">
      <dsp:nvSpPr>
        <dsp:cNvPr id="0" name=""/>
        <dsp:cNvSpPr/>
      </dsp:nvSpPr>
      <dsp:spPr>
        <a:xfrm>
          <a:off x="2000725" y="857060"/>
          <a:ext cx="1753444" cy="199835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Transaction ID</a:t>
          </a:r>
          <a:endParaRPr lang="en-GB" sz="1400" kern="1200"/>
        </a:p>
        <a:p>
          <a:pPr marL="114300" lvl="1" indent="-114300" algn="l" defTabSz="622300">
            <a:lnSpc>
              <a:spcPct val="90000"/>
            </a:lnSpc>
            <a:spcBef>
              <a:spcPct val="0"/>
            </a:spcBef>
            <a:spcAft>
              <a:spcPct val="15000"/>
            </a:spcAft>
            <a:buChar char="•"/>
          </a:pPr>
          <a:r>
            <a:rPr lang="en-US" sz="1400" kern="1200"/>
            <a:t>Purchase Date</a:t>
          </a:r>
          <a:endParaRPr lang="en-GB" sz="1400" kern="1200"/>
        </a:p>
        <a:p>
          <a:pPr marL="114300" lvl="1" indent="-114300" algn="l" defTabSz="622300">
            <a:lnSpc>
              <a:spcPct val="90000"/>
            </a:lnSpc>
            <a:spcBef>
              <a:spcPct val="0"/>
            </a:spcBef>
            <a:spcAft>
              <a:spcPct val="15000"/>
            </a:spcAft>
            <a:buChar char="•"/>
          </a:pPr>
          <a:r>
            <a:rPr lang="en-US" sz="1400" kern="1200"/>
            <a:t>Purchase Time</a:t>
          </a:r>
          <a:endParaRPr lang="en-GB" sz="1400" kern="1200"/>
        </a:p>
        <a:p>
          <a:pPr marL="114300" lvl="1" indent="-114300" algn="l" defTabSz="622300">
            <a:lnSpc>
              <a:spcPct val="90000"/>
            </a:lnSpc>
            <a:spcBef>
              <a:spcPct val="0"/>
            </a:spcBef>
            <a:spcAft>
              <a:spcPct val="15000"/>
            </a:spcAft>
            <a:buChar char="•"/>
          </a:pPr>
          <a:r>
            <a:rPr lang="en-US" sz="1400" kern="1200"/>
            <a:t>Purchase Type</a:t>
          </a:r>
          <a:endParaRPr lang="en-GB" sz="1400" kern="1200"/>
        </a:p>
        <a:p>
          <a:pPr marL="114300" lvl="1" indent="-114300" algn="l" defTabSz="622300">
            <a:lnSpc>
              <a:spcPct val="90000"/>
            </a:lnSpc>
            <a:spcBef>
              <a:spcPct val="0"/>
            </a:spcBef>
            <a:spcAft>
              <a:spcPct val="15000"/>
            </a:spcAft>
            <a:buChar char="•"/>
          </a:pPr>
          <a:r>
            <a:rPr lang="en-US" sz="1400" kern="1200"/>
            <a:t>Payment Method</a:t>
          </a:r>
          <a:endParaRPr lang="en-GB" sz="1400" kern="1200"/>
        </a:p>
        <a:p>
          <a:pPr marL="114300" lvl="1" indent="-114300" algn="l" defTabSz="622300">
            <a:lnSpc>
              <a:spcPct val="90000"/>
            </a:lnSpc>
            <a:spcBef>
              <a:spcPct val="0"/>
            </a:spcBef>
            <a:spcAft>
              <a:spcPct val="15000"/>
            </a:spcAft>
            <a:buChar char="•"/>
          </a:pPr>
          <a:r>
            <a:rPr lang="en-US" sz="1400" kern="1200"/>
            <a:t>Price</a:t>
          </a:r>
          <a:endParaRPr lang="en-GB" sz="1400" kern="1200"/>
        </a:p>
        <a:p>
          <a:pPr marL="114300" lvl="1" indent="-114300" algn="l" defTabSz="622300">
            <a:lnSpc>
              <a:spcPct val="90000"/>
            </a:lnSpc>
            <a:spcBef>
              <a:spcPct val="0"/>
            </a:spcBef>
            <a:spcAft>
              <a:spcPct val="15000"/>
            </a:spcAft>
            <a:buChar char="•"/>
          </a:pPr>
          <a:r>
            <a:rPr lang="en-US" sz="1400" kern="1200"/>
            <a:t>Refund Request</a:t>
          </a:r>
          <a:endParaRPr lang="en-GB" sz="1400" kern="1200"/>
        </a:p>
      </dsp:txBody>
      <dsp:txXfrm>
        <a:off x="2000725" y="857060"/>
        <a:ext cx="1753444" cy="1998359"/>
      </dsp:txXfrm>
    </dsp:sp>
    <dsp:sp modelId="{A3D150DD-C5AF-4357-861F-09D0A57F78FC}">
      <dsp:nvSpPr>
        <dsp:cNvPr id="0" name=""/>
        <dsp:cNvSpPr/>
      </dsp:nvSpPr>
      <dsp:spPr>
        <a:xfrm>
          <a:off x="3999652" y="342043"/>
          <a:ext cx="1753444" cy="515016"/>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defRPr b="1"/>
          </a:pPr>
          <a:r>
            <a:rPr lang="en-US" sz="1400" kern="1200"/>
            <a:t>Ticket Details</a:t>
          </a:r>
          <a:endParaRPr lang="en-GB" sz="1400" kern="1200"/>
        </a:p>
      </dsp:txBody>
      <dsp:txXfrm>
        <a:off x="3999652" y="342043"/>
        <a:ext cx="1753444" cy="515016"/>
      </dsp:txXfrm>
    </dsp:sp>
    <dsp:sp modelId="{C1F80098-C4BD-4524-9CFC-1AE7040EEC5B}">
      <dsp:nvSpPr>
        <dsp:cNvPr id="0" name=""/>
        <dsp:cNvSpPr/>
      </dsp:nvSpPr>
      <dsp:spPr>
        <a:xfrm>
          <a:off x="3999652" y="857060"/>
          <a:ext cx="1753444" cy="199835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Ticket Class</a:t>
          </a:r>
          <a:endParaRPr lang="en-GB" sz="1400" kern="1200"/>
        </a:p>
        <a:p>
          <a:pPr marL="114300" lvl="1" indent="-114300" algn="l" defTabSz="622300">
            <a:lnSpc>
              <a:spcPct val="90000"/>
            </a:lnSpc>
            <a:spcBef>
              <a:spcPct val="0"/>
            </a:spcBef>
            <a:spcAft>
              <a:spcPct val="15000"/>
            </a:spcAft>
            <a:buChar char="•"/>
          </a:pPr>
          <a:r>
            <a:rPr lang="en-US" sz="1400" kern="1200"/>
            <a:t>Ticket Type</a:t>
          </a:r>
          <a:endParaRPr lang="en-GB" sz="1400" kern="1200"/>
        </a:p>
        <a:p>
          <a:pPr marL="114300" lvl="1" indent="-114300" algn="l" defTabSz="622300">
            <a:lnSpc>
              <a:spcPct val="90000"/>
            </a:lnSpc>
            <a:spcBef>
              <a:spcPct val="0"/>
            </a:spcBef>
            <a:spcAft>
              <a:spcPct val="15000"/>
            </a:spcAft>
            <a:buChar char="•"/>
          </a:pPr>
          <a:r>
            <a:rPr lang="en-US" sz="1400" kern="1200"/>
            <a:t>Rail Card</a:t>
          </a:r>
          <a:endParaRPr lang="en-GB" sz="1400" kern="1200"/>
        </a:p>
      </dsp:txBody>
      <dsp:txXfrm>
        <a:off x="3999652" y="857060"/>
        <a:ext cx="1753444" cy="19983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F23EE-F064-4574-BE30-5A87A441B944}">
      <dsp:nvSpPr>
        <dsp:cNvPr id="0" name=""/>
        <dsp:cNvSpPr/>
      </dsp:nvSpPr>
      <dsp:spPr>
        <a:xfrm>
          <a:off x="0" y="302924"/>
          <a:ext cx="11081327" cy="133875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60034" tIns="354076" rIns="86003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Categorical Labels were standardized</a:t>
          </a:r>
          <a:endParaRPr lang="en-GB" sz="1800" kern="1200" dirty="0"/>
        </a:p>
        <a:p>
          <a:pPr marL="171450" lvl="1" indent="-171450" algn="l" defTabSz="800100">
            <a:lnSpc>
              <a:spcPct val="90000"/>
            </a:lnSpc>
            <a:spcBef>
              <a:spcPct val="0"/>
            </a:spcBef>
            <a:spcAft>
              <a:spcPct val="15000"/>
            </a:spcAft>
            <a:buChar char="•"/>
          </a:pPr>
          <a:r>
            <a:rPr lang="en-US" sz="1800" kern="1200" dirty="0"/>
            <a:t>Date and Time Fields were converted from objects to the appropriate type</a:t>
          </a:r>
          <a:endParaRPr lang="en-GB" sz="1800" kern="1200" dirty="0"/>
        </a:p>
        <a:p>
          <a:pPr marL="171450" lvl="1" indent="-171450" algn="l" defTabSz="800100">
            <a:lnSpc>
              <a:spcPct val="90000"/>
            </a:lnSpc>
            <a:spcBef>
              <a:spcPct val="0"/>
            </a:spcBef>
            <a:spcAft>
              <a:spcPct val="15000"/>
            </a:spcAft>
            <a:buChar char="•"/>
          </a:pPr>
          <a:r>
            <a:rPr lang="en-US" sz="1800" kern="1200" dirty="0"/>
            <a:t>Date and Time Features were added</a:t>
          </a:r>
          <a:endParaRPr lang="en-GB" sz="1800" kern="1200" dirty="0"/>
        </a:p>
      </dsp:txBody>
      <dsp:txXfrm>
        <a:off x="0" y="302924"/>
        <a:ext cx="11081327" cy="1338750"/>
      </dsp:txXfrm>
    </dsp:sp>
    <dsp:sp modelId="{C7168393-7641-48EB-9EE9-BC4465051614}">
      <dsp:nvSpPr>
        <dsp:cNvPr id="0" name=""/>
        <dsp:cNvSpPr/>
      </dsp:nvSpPr>
      <dsp:spPr>
        <a:xfrm>
          <a:off x="554066" y="52004"/>
          <a:ext cx="7756928" cy="501840"/>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3193" tIns="0" rIns="293193" bIns="0" numCol="1" spcCol="1270" anchor="ctr" anchorCtr="0">
          <a:noAutofit/>
        </a:bodyPr>
        <a:lstStyle/>
        <a:p>
          <a:pPr marL="0" lvl="0" indent="0" algn="l" defTabSz="755650">
            <a:lnSpc>
              <a:spcPct val="90000"/>
            </a:lnSpc>
            <a:spcBef>
              <a:spcPct val="0"/>
            </a:spcBef>
            <a:spcAft>
              <a:spcPct val="35000"/>
            </a:spcAft>
            <a:buNone/>
          </a:pPr>
          <a:r>
            <a:rPr lang="en-US" sz="1700" kern="1200" dirty="0"/>
            <a:t>Data Types</a:t>
          </a:r>
          <a:endParaRPr lang="en-GB" sz="1700" kern="1200" dirty="0"/>
        </a:p>
      </dsp:txBody>
      <dsp:txXfrm>
        <a:off x="578564" y="76502"/>
        <a:ext cx="7707932" cy="452844"/>
      </dsp:txXfrm>
    </dsp:sp>
    <dsp:sp modelId="{AF6C2A98-9402-421B-8239-16D782CBEDA8}">
      <dsp:nvSpPr>
        <dsp:cNvPr id="0" name=""/>
        <dsp:cNvSpPr/>
      </dsp:nvSpPr>
      <dsp:spPr>
        <a:xfrm>
          <a:off x="0" y="1984395"/>
          <a:ext cx="11081327" cy="990675"/>
        </a:xfrm>
        <a:prstGeom prst="rect">
          <a:avLst/>
        </a:prstGeom>
        <a:solidFill>
          <a:schemeClr val="lt1">
            <a:alpha val="90000"/>
            <a:hueOff val="0"/>
            <a:satOff val="0"/>
            <a:lumOff val="0"/>
            <a:alphaOff val="0"/>
          </a:schemeClr>
        </a:solidFill>
        <a:ln w="12700" cap="flat" cmpd="sng" algn="ctr">
          <a:solidFill>
            <a:schemeClr val="accent1">
              <a:shade val="80000"/>
              <a:hueOff val="272799"/>
              <a:satOff val="-28446"/>
              <a:lumOff val="19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60034" tIns="354076" rIns="86003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Structurally valid nulls were found and handled accordingly in the fields such as Railcard, Actual Arrival Time, and Reason for Delay</a:t>
          </a:r>
          <a:endParaRPr lang="en-GB" sz="1800" kern="1200" dirty="0"/>
        </a:p>
      </dsp:txBody>
      <dsp:txXfrm>
        <a:off x="0" y="1984395"/>
        <a:ext cx="11081327" cy="990675"/>
      </dsp:txXfrm>
    </dsp:sp>
    <dsp:sp modelId="{1F353714-082C-4FAC-A10C-F66FCC0D3EF2}">
      <dsp:nvSpPr>
        <dsp:cNvPr id="0" name=""/>
        <dsp:cNvSpPr/>
      </dsp:nvSpPr>
      <dsp:spPr>
        <a:xfrm>
          <a:off x="554066" y="1733474"/>
          <a:ext cx="7756928" cy="501840"/>
        </a:xfrm>
        <a:prstGeom prst="roundRect">
          <a:avLst/>
        </a:prstGeom>
        <a:gradFill rotWithShape="0">
          <a:gsLst>
            <a:gs pos="0">
              <a:schemeClr val="accent1">
                <a:shade val="80000"/>
                <a:hueOff val="272799"/>
                <a:satOff val="-28446"/>
                <a:lumOff val="19110"/>
                <a:alphaOff val="0"/>
                <a:satMod val="103000"/>
                <a:lumMod val="102000"/>
                <a:tint val="94000"/>
              </a:schemeClr>
            </a:gs>
            <a:gs pos="50000">
              <a:schemeClr val="accent1">
                <a:shade val="80000"/>
                <a:hueOff val="272799"/>
                <a:satOff val="-28446"/>
                <a:lumOff val="19110"/>
                <a:alphaOff val="0"/>
                <a:satMod val="110000"/>
                <a:lumMod val="100000"/>
                <a:shade val="100000"/>
              </a:schemeClr>
            </a:gs>
            <a:gs pos="100000">
              <a:schemeClr val="accent1">
                <a:shade val="80000"/>
                <a:hueOff val="272799"/>
                <a:satOff val="-28446"/>
                <a:lumOff val="191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3193" tIns="0" rIns="293193" bIns="0" numCol="1" spcCol="1270" anchor="ctr" anchorCtr="0">
          <a:noAutofit/>
        </a:bodyPr>
        <a:lstStyle/>
        <a:p>
          <a:pPr marL="0" lvl="0" indent="0" algn="l" defTabSz="755650">
            <a:lnSpc>
              <a:spcPct val="90000"/>
            </a:lnSpc>
            <a:spcBef>
              <a:spcPct val="0"/>
            </a:spcBef>
            <a:spcAft>
              <a:spcPct val="35000"/>
            </a:spcAft>
            <a:buNone/>
          </a:pPr>
          <a:r>
            <a:rPr lang="en-US" sz="1700" kern="1200" dirty="0"/>
            <a:t>Missing Values</a:t>
          </a:r>
          <a:endParaRPr lang="en-GB" sz="1700" kern="1200" dirty="0"/>
        </a:p>
      </dsp:txBody>
      <dsp:txXfrm>
        <a:off x="578564" y="1757972"/>
        <a:ext cx="7707932" cy="452844"/>
      </dsp:txXfrm>
    </dsp:sp>
    <dsp:sp modelId="{6EA5217B-2711-4134-BF96-8C5C946DB953}">
      <dsp:nvSpPr>
        <dsp:cNvPr id="0" name=""/>
        <dsp:cNvSpPr/>
      </dsp:nvSpPr>
      <dsp:spPr>
        <a:xfrm>
          <a:off x="0" y="3317790"/>
          <a:ext cx="11081327" cy="1044225"/>
        </a:xfrm>
        <a:prstGeom prst="rect">
          <a:avLst/>
        </a:prstGeom>
        <a:solidFill>
          <a:schemeClr val="lt1">
            <a:alpha val="90000"/>
            <a:hueOff val="0"/>
            <a:satOff val="0"/>
            <a:lumOff val="0"/>
            <a:alphaOff val="0"/>
          </a:schemeClr>
        </a:solidFill>
        <a:ln w="12700" cap="flat" cmpd="sng" algn="ctr">
          <a:solidFill>
            <a:schemeClr val="accent1">
              <a:shade val="80000"/>
              <a:hueOff val="545598"/>
              <a:satOff val="-56892"/>
              <a:lumOff val="3822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60034" tIns="354076" rIns="860034" bIns="128016"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
          </a:pPr>
          <a:r>
            <a:rPr lang="en-US" sz="1800" kern="1200" dirty="0"/>
            <a:t> No Duplicate Records Found</a:t>
          </a:r>
          <a:endParaRPr lang="en-GB" sz="1800" kern="1200" dirty="0"/>
        </a:p>
        <a:p>
          <a:pPr marL="171450" lvl="1" indent="-171450" algn="l" defTabSz="800100">
            <a:lnSpc>
              <a:spcPct val="90000"/>
            </a:lnSpc>
            <a:spcBef>
              <a:spcPct val="0"/>
            </a:spcBef>
            <a:spcAft>
              <a:spcPct val="15000"/>
            </a:spcAft>
            <a:buFont typeface="Wingdings" panose="05000000000000000000" pitchFamily="2" charset="2"/>
            <a:buChar char="§"/>
          </a:pPr>
          <a:r>
            <a:rPr lang="en-US" sz="1800" kern="1200" dirty="0"/>
            <a:t> No Duplicate Primary Keys  Found</a:t>
          </a:r>
          <a:endParaRPr lang="en-GB" sz="1800" kern="1200" dirty="0"/>
        </a:p>
      </dsp:txBody>
      <dsp:txXfrm>
        <a:off x="0" y="3317790"/>
        <a:ext cx="11081327" cy="1044225"/>
      </dsp:txXfrm>
    </dsp:sp>
    <dsp:sp modelId="{630AB87B-E9B4-4D94-9C95-BEE99471E272}">
      <dsp:nvSpPr>
        <dsp:cNvPr id="0" name=""/>
        <dsp:cNvSpPr/>
      </dsp:nvSpPr>
      <dsp:spPr>
        <a:xfrm>
          <a:off x="554066" y="3066870"/>
          <a:ext cx="7756928" cy="501840"/>
        </a:xfrm>
        <a:prstGeom prst="roundRect">
          <a:avLst/>
        </a:prstGeom>
        <a:gradFill rotWithShape="0">
          <a:gsLst>
            <a:gs pos="0">
              <a:schemeClr val="accent1">
                <a:shade val="80000"/>
                <a:hueOff val="545598"/>
                <a:satOff val="-56892"/>
                <a:lumOff val="38221"/>
                <a:alphaOff val="0"/>
                <a:satMod val="103000"/>
                <a:lumMod val="102000"/>
                <a:tint val="94000"/>
              </a:schemeClr>
            </a:gs>
            <a:gs pos="50000">
              <a:schemeClr val="accent1">
                <a:shade val="80000"/>
                <a:hueOff val="545598"/>
                <a:satOff val="-56892"/>
                <a:lumOff val="38221"/>
                <a:alphaOff val="0"/>
                <a:satMod val="110000"/>
                <a:lumMod val="100000"/>
                <a:shade val="100000"/>
              </a:schemeClr>
            </a:gs>
            <a:gs pos="100000">
              <a:schemeClr val="accent1">
                <a:shade val="80000"/>
                <a:hueOff val="545598"/>
                <a:satOff val="-56892"/>
                <a:lumOff val="382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3193" tIns="0" rIns="293193" bIns="0" numCol="1" spcCol="1270" anchor="ctr" anchorCtr="0">
          <a:noAutofit/>
        </a:bodyPr>
        <a:lstStyle/>
        <a:p>
          <a:pPr marL="0" lvl="0" indent="0" algn="l" defTabSz="755650">
            <a:lnSpc>
              <a:spcPct val="90000"/>
            </a:lnSpc>
            <a:spcBef>
              <a:spcPct val="0"/>
            </a:spcBef>
            <a:spcAft>
              <a:spcPct val="35000"/>
            </a:spcAft>
            <a:buNone/>
          </a:pPr>
          <a:r>
            <a:rPr lang="en-US" sz="1700" kern="1200" dirty="0"/>
            <a:t>Duplicates</a:t>
          </a:r>
          <a:endParaRPr lang="en-GB" sz="1700" kern="1200" dirty="0"/>
        </a:p>
      </dsp:txBody>
      <dsp:txXfrm>
        <a:off x="578564" y="3091368"/>
        <a:ext cx="7707932"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1DD53-245E-4BE0-A141-F4773CB3B0D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9EB73D-43B5-4325-BE38-C2725013316D}">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F61D49-40A1-43AE-82D3-58506C794EFD}">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00100">
            <a:lnSpc>
              <a:spcPct val="90000"/>
            </a:lnSpc>
            <a:spcBef>
              <a:spcPct val="0"/>
            </a:spcBef>
            <a:spcAft>
              <a:spcPct val="35000"/>
            </a:spcAft>
            <a:buNone/>
          </a:pPr>
          <a:r>
            <a:rPr lang="en-US" sz="1800" kern="1200" dirty="0"/>
            <a:t>Feature Engineering was done to strengthen the accuracy of models such as adding a dayofweek (Monday = 0) feature in addition to lag features</a:t>
          </a:r>
        </a:p>
      </dsp:txBody>
      <dsp:txXfrm>
        <a:off x="1816103" y="671"/>
        <a:ext cx="4447536" cy="1572384"/>
      </dsp:txXfrm>
    </dsp:sp>
    <dsp:sp modelId="{E2B71C30-21D7-4DF1-9903-1B0EA677FFC0}">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176C5-5D21-4000-A6CF-76F6EEB13190}">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CE54B7-1501-4892-9BD3-04F7DB3491FD}">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00100">
            <a:lnSpc>
              <a:spcPct val="90000"/>
            </a:lnSpc>
            <a:spcBef>
              <a:spcPct val="0"/>
            </a:spcBef>
            <a:spcAft>
              <a:spcPct val="35000"/>
            </a:spcAft>
            <a:buNone/>
          </a:pPr>
          <a:r>
            <a:rPr lang="en-US" sz="1800" kern="1200" dirty="0"/>
            <a:t>The dataset was split into a Training set and an Evaluation set with the evaluation set being the last 30 days of the dataset</a:t>
          </a:r>
        </a:p>
      </dsp:txBody>
      <dsp:txXfrm>
        <a:off x="1816103" y="1966151"/>
        <a:ext cx="4447536" cy="1572384"/>
      </dsp:txXfrm>
    </dsp:sp>
    <dsp:sp modelId="{225F99B6-7B23-443B-8F7E-3A8433A87448}">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CCAF-C116-4E57-82C5-8170138CA95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6E883B-06EE-404D-91FE-DDF326AF391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00100">
            <a:lnSpc>
              <a:spcPct val="90000"/>
            </a:lnSpc>
            <a:spcBef>
              <a:spcPct val="0"/>
            </a:spcBef>
            <a:spcAft>
              <a:spcPct val="35000"/>
            </a:spcAft>
            <a:buNone/>
          </a:pPr>
          <a:r>
            <a:rPr lang="en-US" sz="1800" kern="1200" dirty="0"/>
            <a:t>The Linear Regression Model showed an accuracy of 65% while the random forest regressor showed an accuracy of 82%</a:t>
          </a:r>
          <a:br>
            <a:rPr lang="en-US" sz="1800" kern="1200" dirty="0"/>
          </a:br>
          <a:endParaRPr lang="en-US" sz="1800" kern="1200" dirty="0"/>
        </a:p>
      </dsp:txBody>
      <dsp:txXfrm>
        <a:off x="1816103" y="3931632"/>
        <a:ext cx="4447536" cy="1572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1DD53-245E-4BE0-A141-F4773CB3B0D6}">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9EB73D-43B5-4325-BE38-C2725013316D}">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F61D49-40A1-43AE-82D3-58506C794EFD}">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22300">
            <a:lnSpc>
              <a:spcPct val="90000"/>
            </a:lnSpc>
            <a:spcBef>
              <a:spcPct val="0"/>
            </a:spcBef>
            <a:spcAft>
              <a:spcPct val="35000"/>
            </a:spcAft>
            <a:buNone/>
          </a:pPr>
          <a:r>
            <a:rPr lang="en-US" sz="1400" b="1" i="0" kern="1200" dirty="0">
              <a:effectLst/>
              <a:latin typeface="system-ui"/>
            </a:rPr>
            <a:t>Interactive Exploration</a:t>
          </a:r>
          <a:r>
            <a:rPr lang="en-US" sz="1400" b="0" i="0" kern="1200" dirty="0">
              <a:effectLst/>
              <a:latin typeface="system-ui"/>
            </a:rPr>
            <a:t>: A Tableau dashboard was designed specifically to enables stakeholders to dynamically investigate operational performance across stations, routes, and time periods (dates/weekdays) without technical expertise.</a:t>
          </a:r>
          <a:br>
            <a:rPr lang="en-US" sz="1400" b="0" i="0" kern="1200" dirty="0">
              <a:effectLst/>
              <a:latin typeface="system-ui"/>
            </a:rPr>
          </a:br>
          <a:endParaRPr lang="en-US" sz="1400" kern="1200" dirty="0"/>
        </a:p>
      </dsp:txBody>
      <dsp:txXfrm>
        <a:off x="1816103" y="671"/>
        <a:ext cx="4447536" cy="1572384"/>
      </dsp:txXfrm>
    </dsp:sp>
    <dsp:sp modelId="{E2B71C30-21D7-4DF1-9903-1B0EA677FFC0}">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176C5-5D21-4000-A6CF-76F6EEB13190}">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CE54B7-1501-4892-9BD3-04F7DB3491FD}">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22300">
            <a:lnSpc>
              <a:spcPct val="90000"/>
            </a:lnSpc>
            <a:spcBef>
              <a:spcPct val="0"/>
            </a:spcBef>
            <a:spcAft>
              <a:spcPct val="35000"/>
            </a:spcAft>
            <a:buNone/>
          </a:pPr>
          <a:r>
            <a:rPr lang="en-US" sz="1400" b="1" i="0" kern="1200">
              <a:effectLst/>
              <a:latin typeface="system-ui"/>
            </a:rPr>
            <a:t>Multi-Dimensional Analysis</a:t>
          </a:r>
          <a:r>
            <a:rPr lang="en-US" sz="1400" b="0" i="0" kern="1200">
              <a:effectLst/>
              <a:latin typeface="system-ui"/>
            </a:rPr>
            <a:t>: Users can filter and drill down from system-wide trends to granular, station-specific issues, identifying patterns and anomalies in real time.</a:t>
          </a:r>
          <a:br>
            <a:rPr lang="en-US" sz="1400" b="0" i="0" kern="1200">
              <a:effectLst/>
              <a:latin typeface="system-ui"/>
            </a:rPr>
          </a:br>
          <a:endParaRPr lang="en-US" sz="1400" kern="1200"/>
        </a:p>
      </dsp:txBody>
      <dsp:txXfrm>
        <a:off x="1816103" y="1966151"/>
        <a:ext cx="4447536" cy="1572384"/>
      </dsp:txXfrm>
    </dsp:sp>
    <dsp:sp modelId="{225F99B6-7B23-443B-8F7E-3A8433A87448}">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CCAF-C116-4E57-82C5-8170138CA95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6E883B-06EE-404D-91FE-DDF326AF391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22300">
            <a:lnSpc>
              <a:spcPct val="90000"/>
            </a:lnSpc>
            <a:spcBef>
              <a:spcPct val="0"/>
            </a:spcBef>
            <a:spcAft>
              <a:spcPct val="35000"/>
            </a:spcAft>
            <a:buNone/>
          </a:pPr>
          <a:r>
            <a:rPr lang="en-US" sz="1400" b="1" i="0" kern="1200" dirty="0">
              <a:effectLst/>
              <a:latin typeface="system-ui"/>
            </a:rPr>
            <a:t>Data-Driven Strategy</a:t>
          </a:r>
          <a:r>
            <a:rPr lang="en-US" sz="1400" b="0" i="0" kern="1200" dirty="0">
              <a:effectLst/>
              <a:latin typeface="system-ui"/>
            </a:rPr>
            <a:t>: The tool supports evidence-based decision-making by allowing stakeholders to test hypotheses, validate assumptions, and build strategies grounded in contextualized operational insights.</a:t>
          </a:r>
          <a:endParaRPr lang="en-US" sz="1400" kern="1200" dirty="0"/>
        </a:p>
      </dsp:txBody>
      <dsp:txXfrm>
        <a:off x="1816103" y="3931632"/>
        <a:ext cx="4447536" cy="157238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dirty="0"/>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dirty="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dirty="0"/>
          </a:p>
        </p:txBody>
      </p:sp>
    </p:spTree>
    <p:extLst>
      <p:ext uri="{BB962C8B-B14F-4D97-AF65-F5344CB8AC3E}">
        <p14:creationId xmlns:p14="http://schemas.microsoft.com/office/powerpoint/2010/main" val="12265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10</a:t>
            </a:fld>
            <a:endParaRPr lang="en-US" noProof="0" dirty="0"/>
          </a:p>
        </p:txBody>
      </p:sp>
    </p:spTree>
    <p:extLst>
      <p:ext uri="{BB962C8B-B14F-4D97-AF65-F5344CB8AC3E}">
        <p14:creationId xmlns:p14="http://schemas.microsoft.com/office/powerpoint/2010/main" val="1063594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15</a:t>
            </a:fld>
            <a:endParaRPr lang="en-US" noProof="0" dirty="0"/>
          </a:p>
        </p:txBody>
      </p:sp>
    </p:spTree>
    <p:extLst>
      <p:ext uri="{BB962C8B-B14F-4D97-AF65-F5344CB8AC3E}">
        <p14:creationId xmlns:p14="http://schemas.microsoft.com/office/powerpoint/2010/main" val="2054450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18</a:t>
            </a:fld>
            <a:endParaRPr lang="en-US" noProof="0" dirty="0"/>
          </a:p>
        </p:txBody>
      </p:sp>
    </p:spTree>
    <p:extLst>
      <p:ext uri="{BB962C8B-B14F-4D97-AF65-F5344CB8AC3E}">
        <p14:creationId xmlns:p14="http://schemas.microsoft.com/office/powerpoint/2010/main" val="2929384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20</a:t>
            </a:fld>
            <a:endParaRPr lang="en-US" noProof="0" dirty="0"/>
          </a:p>
        </p:txBody>
      </p:sp>
    </p:spTree>
    <p:extLst>
      <p:ext uri="{BB962C8B-B14F-4D97-AF65-F5344CB8AC3E}">
        <p14:creationId xmlns:p14="http://schemas.microsoft.com/office/powerpoint/2010/main" val="1156076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22</a:t>
            </a:fld>
            <a:endParaRPr lang="en-US" noProof="0" dirty="0"/>
          </a:p>
        </p:txBody>
      </p:sp>
    </p:spTree>
    <p:extLst>
      <p:ext uri="{BB962C8B-B14F-4D97-AF65-F5344CB8AC3E}">
        <p14:creationId xmlns:p14="http://schemas.microsoft.com/office/powerpoint/2010/main" val="251062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a:t>
            </a:fld>
            <a:endParaRPr lang="en-US" noProof="0" dirty="0"/>
          </a:p>
        </p:txBody>
      </p:sp>
    </p:spTree>
    <p:extLst>
      <p:ext uri="{BB962C8B-B14F-4D97-AF65-F5344CB8AC3E}">
        <p14:creationId xmlns:p14="http://schemas.microsoft.com/office/powerpoint/2010/main" val="3876273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3</a:t>
            </a:fld>
            <a:endParaRPr lang="en-US" noProof="0" dirty="0"/>
          </a:p>
        </p:txBody>
      </p:sp>
    </p:spTree>
    <p:extLst>
      <p:ext uri="{BB962C8B-B14F-4D97-AF65-F5344CB8AC3E}">
        <p14:creationId xmlns:p14="http://schemas.microsoft.com/office/powerpoint/2010/main" val="22047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4</a:t>
            </a:fld>
            <a:endParaRPr lang="en-US" noProof="0" dirty="0"/>
          </a:p>
        </p:txBody>
      </p:sp>
    </p:spTree>
    <p:extLst>
      <p:ext uri="{BB962C8B-B14F-4D97-AF65-F5344CB8AC3E}">
        <p14:creationId xmlns:p14="http://schemas.microsoft.com/office/powerpoint/2010/main" val="2789816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5</a:t>
            </a:fld>
            <a:endParaRPr lang="en-US" noProof="0" dirty="0"/>
          </a:p>
        </p:txBody>
      </p:sp>
    </p:spTree>
    <p:extLst>
      <p:ext uri="{BB962C8B-B14F-4D97-AF65-F5344CB8AC3E}">
        <p14:creationId xmlns:p14="http://schemas.microsoft.com/office/powerpoint/2010/main" val="334447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6</a:t>
            </a:fld>
            <a:endParaRPr lang="en-US" noProof="0" dirty="0"/>
          </a:p>
        </p:txBody>
      </p:sp>
    </p:spTree>
    <p:extLst>
      <p:ext uri="{BB962C8B-B14F-4D97-AF65-F5344CB8AC3E}">
        <p14:creationId xmlns:p14="http://schemas.microsoft.com/office/powerpoint/2010/main" val="2440602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7</a:t>
            </a:fld>
            <a:endParaRPr lang="en-US" noProof="0" dirty="0"/>
          </a:p>
        </p:txBody>
      </p:sp>
    </p:spTree>
    <p:extLst>
      <p:ext uri="{BB962C8B-B14F-4D97-AF65-F5344CB8AC3E}">
        <p14:creationId xmlns:p14="http://schemas.microsoft.com/office/powerpoint/2010/main" val="113256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8</a:t>
            </a:fld>
            <a:endParaRPr lang="en-US" noProof="0" dirty="0"/>
          </a:p>
        </p:txBody>
      </p:sp>
    </p:spTree>
    <p:extLst>
      <p:ext uri="{BB962C8B-B14F-4D97-AF65-F5344CB8AC3E}">
        <p14:creationId xmlns:p14="http://schemas.microsoft.com/office/powerpoint/2010/main" val="296774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9</a:t>
            </a:fld>
            <a:endParaRPr lang="en-US" dirty="0"/>
          </a:p>
        </p:txBody>
      </p:sp>
    </p:spTree>
    <p:extLst>
      <p:ext uri="{BB962C8B-B14F-4D97-AF65-F5344CB8AC3E}">
        <p14:creationId xmlns:p14="http://schemas.microsoft.com/office/powerpoint/2010/main" val="4188893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US"/>
              <a:t>10/16/2019</a:t>
            </a:r>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483644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t>10/16/2019</a:t>
            </a:r>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3032229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t>10/16/2019</a:t>
            </a:r>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347965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endParaRPr lang="en-US" dirty="0"/>
          </a:p>
        </p:txBody>
      </p:sp>
      <p:sp>
        <p:nvSpPr>
          <p:cNvPr id="2" name="Date Placeholder 1"/>
          <p:cNvSpPr>
            <a:spLocks noGrp="1"/>
          </p:cNvSpPr>
          <p:nvPr>
            <p:ph type="dt" sz="half" idx="10"/>
          </p:nvPr>
        </p:nvSpPr>
        <p:spPr/>
        <p:txBody>
          <a:bodyPr rtlCol="0"/>
          <a:lstStyle/>
          <a:p>
            <a:pPr rtl="0"/>
            <a:r>
              <a:rPr lang="en-US"/>
              <a:t>10/16/2019</a:t>
            </a:r>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t>10/16/2019</a:t>
            </a:r>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19219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t>10/16/2019</a:t>
            </a:r>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24575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US"/>
              <a:t>10/16/2019</a:t>
            </a:r>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36200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US"/>
              <a:t>10/16/2019</a:t>
            </a:r>
            <a:endParaRPr lang="en-US" dirty="0"/>
          </a:p>
        </p:txBody>
      </p:sp>
      <p:sp>
        <p:nvSpPr>
          <p:cNvPr id="8" name="Footer Placeholder 7"/>
          <p:cNvSpPr>
            <a:spLocks noGrp="1"/>
          </p:cNvSpPr>
          <p:nvPr>
            <p:ph type="ftr" sz="quarter" idx="11"/>
          </p:nvPr>
        </p:nvSpPr>
        <p:spPr/>
        <p:txBody>
          <a:bodyPr/>
          <a:lstStyle/>
          <a:p>
            <a:pPr rtl="0"/>
            <a:endParaRPr lang="en-US" dirty="0"/>
          </a:p>
        </p:txBody>
      </p:sp>
      <p:sp>
        <p:nvSpPr>
          <p:cNvPr id="9" name="Slide Number Placeholder 8"/>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2616126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r>
              <a:rPr lang="en-US"/>
              <a:t>10/16/2019</a:t>
            </a:r>
            <a:endParaRPr lang="en-US" dirty="0"/>
          </a:p>
        </p:txBody>
      </p:sp>
      <p:sp>
        <p:nvSpPr>
          <p:cNvPr id="4" name="Footer Placeholder 3"/>
          <p:cNvSpPr>
            <a:spLocks noGrp="1"/>
          </p:cNvSpPr>
          <p:nvPr>
            <p:ph type="ftr" sz="quarter" idx="11"/>
          </p:nvPr>
        </p:nvSpPr>
        <p:spPr/>
        <p:txBody>
          <a:bodyPr/>
          <a:lstStyle/>
          <a:p>
            <a:pPr rtl="0"/>
            <a:endParaRPr lang="en-US" dirty="0"/>
          </a:p>
        </p:txBody>
      </p:sp>
      <p:sp>
        <p:nvSpPr>
          <p:cNvPr id="5" name="Slide Number Placeholder 4"/>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12661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n-US"/>
              <a:t>10/16/2019</a:t>
            </a:r>
            <a:endParaRPr lang="en-US" dirty="0"/>
          </a:p>
        </p:txBody>
      </p:sp>
      <p:sp>
        <p:nvSpPr>
          <p:cNvPr id="3" name="Footer Placeholder 2"/>
          <p:cNvSpPr>
            <a:spLocks noGrp="1"/>
          </p:cNvSpPr>
          <p:nvPr>
            <p:ph type="ftr" sz="quarter" idx="11"/>
          </p:nvPr>
        </p:nvSpPr>
        <p:spPr/>
        <p:txBody>
          <a:bodyPr/>
          <a:lstStyle/>
          <a:p>
            <a:pPr rtl="0"/>
            <a:endParaRPr lang="en-US" dirty="0"/>
          </a:p>
        </p:txBody>
      </p:sp>
      <p:sp>
        <p:nvSpPr>
          <p:cNvPr id="4" name="Slide Number Placeholder 3"/>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344068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t>10/16/2019</a:t>
            </a:r>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4084403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t>10/16/2019</a:t>
            </a:r>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143442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rtl="0"/>
            <a:r>
              <a:rPr lang="en-US"/>
              <a:t>10/16/2019</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rtl="0"/>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rtl="0"/>
            <a:fld id="{A428E537-E56B-49CA-B596-52598082FBE8}" type="slidenum">
              <a:rPr lang="en-US" smtClean="0"/>
              <a:t>‹#›</a:t>
            </a:fld>
            <a:endParaRPr lang="en-US" dirty="0"/>
          </a:p>
        </p:txBody>
      </p:sp>
    </p:spTree>
    <p:extLst>
      <p:ext uri="{BB962C8B-B14F-4D97-AF65-F5344CB8AC3E}">
        <p14:creationId xmlns:p14="http://schemas.microsoft.com/office/powerpoint/2010/main" val="66904644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sv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Picture 4" descr="A train moving on a train track&#10;&#10;AI-generated content may be incorrect.">
            <a:extLst>
              <a:ext uri="{FF2B5EF4-FFF2-40B4-BE49-F238E27FC236}">
                <a16:creationId xmlns:a16="http://schemas.microsoft.com/office/drawing/2014/main" id="{FAC1455A-2254-243D-6EB9-2DDAD0ED0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p:nvSpPr>
        <p:spPr>
          <a:xfrm>
            <a:off x="4230906" y="3444079"/>
            <a:ext cx="3730188" cy="677108"/>
          </a:xfrm>
          <a:prstGeom prst="rect">
            <a:avLst/>
          </a:prstGeom>
          <a:noFill/>
        </p:spPr>
        <p:txBody>
          <a:bodyPr wrap="none" lIns="0" tIns="0" rIns="0" bIns="0" rtlCol="0">
            <a:spAutoFit/>
          </a:bodyPr>
          <a:lstStyle/>
          <a:p>
            <a:pPr algn="ctr" rtl="0">
              <a:tabLst>
                <a:tab pos="347663" algn="l"/>
              </a:tabLst>
            </a:pPr>
            <a:r>
              <a:rPr lang="en-US" sz="4400" b="1" dirty="0">
                <a:solidFill>
                  <a:schemeClr val="bg1"/>
                </a:solidFill>
                <a:latin typeface="+mj-lt"/>
              </a:rPr>
              <a:t>U</a:t>
            </a:r>
            <a:r>
              <a:rPr lang="en-gb" sz="4400" b="1" dirty="0">
                <a:solidFill>
                  <a:schemeClr val="bg1"/>
                </a:solidFill>
                <a:latin typeface="+mj-lt"/>
              </a:rPr>
              <a:t>K Train Rides</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extLst>
      <p:ext uri="{BB962C8B-B14F-4D97-AF65-F5344CB8AC3E}">
        <p14:creationId xmlns:p14="http://schemas.microsoft.com/office/powerpoint/2010/main" val="73508289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AEF0864-4215-4679-3BCC-D52CA021E1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972B7555-D11F-3E3B-0B1D-39BA5A58DD31}"/>
              </a:ext>
            </a:extLst>
          </p:cNvPr>
          <p:cNvSpPr/>
          <p:nvPr/>
        </p:nvSpPr>
        <p:spPr>
          <a:xfrm>
            <a:off x="0" y="0"/>
            <a:ext cx="7453745"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extBox 2"/>
          <p:cNvSpPr txBox="1"/>
          <p:nvPr/>
        </p:nvSpPr>
        <p:spPr>
          <a:xfrm>
            <a:off x="11857440" y="6481180"/>
            <a:ext cx="390492" cy="307777"/>
          </a:xfrm>
          <a:prstGeom prst="rect">
            <a:avLst/>
          </a:prstGeom>
          <a:noFill/>
        </p:spPr>
        <p:txBody>
          <a:bodyPr wrap="none" rtlCol="0">
            <a:spAutoFit/>
          </a:bodyPr>
          <a:lstStyle/>
          <a:p>
            <a:pPr rtl="0"/>
            <a:r>
              <a:rPr lang="en-gb" sz="1400" b="1">
                <a:solidFill>
                  <a:schemeClr val="bg1"/>
                </a:solidFill>
              </a:rPr>
              <a:t>10</a:t>
            </a:r>
          </a:p>
        </p:txBody>
      </p:sp>
      <p:sp>
        <p:nvSpPr>
          <p:cNvPr id="103" name="TextBox 102"/>
          <p:cNvSpPr txBox="1"/>
          <p:nvPr/>
        </p:nvSpPr>
        <p:spPr>
          <a:xfrm>
            <a:off x="1481224" y="2818970"/>
            <a:ext cx="5449579" cy="553998"/>
          </a:xfrm>
          <a:prstGeom prst="rect">
            <a:avLst/>
          </a:prstGeom>
          <a:noFill/>
        </p:spPr>
        <p:txBody>
          <a:bodyPr wrap="square" lIns="0" tIns="0" rIns="0" bIns="0" rtlCol="0">
            <a:spAutoFit/>
          </a:bodyPr>
          <a:lstStyle/>
          <a:p>
            <a:pPr rtl="0">
              <a:tabLst>
                <a:tab pos="347663" algn="l"/>
              </a:tabLst>
            </a:pPr>
            <a:r>
              <a:rPr lang="en-US" sz="3600" b="1" dirty="0">
                <a:solidFill>
                  <a:srgbClr val="FFFFFF"/>
                </a:solidFill>
                <a:latin typeface="+mj-lt"/>
              </a:rPr>
              <a:t>Exploratory Data Analysis</a:t>
            </a:r>
            <a:endParaRPr lang="en-gb" sz="3600" b="1" dirty="0">
              <a:solidFill>
                <a:srgbClr val="FFFFFF"/>
              </a:solidFill>
              <a:latin typeface="+mj-lt"/>
            </a:endParaRPr>
          </a:p>
        </p:txBody>
      </p:sp>
      <p:cxnSp>
        <p:nvCxnSpPr>
          <p:cNvPr id="105" name="Straight Connector 104">
            <a:extLst>
              <a:ext uri="{C183D7F6-B498-43B3-948B-1728B52AA6E4}">
                <adec:decorative xmlns:adec="http://schemas.microsoft.com/office/drawing/2017/decorative" val="1"/>
              </a:ext>
            </a:extLst>
          </p:cNvPr>
          <p:cNvCxnSpPr>
            <a:cxnSpLocks/>
          </p:cNvCxnSpPr>
          <p:nvPr/>
        </p:nvCxnSpPr>
        <p:spPr>
          <a:xfrm>
            <a:off x="1481224" y="3577304"/>
            <a:ext cx="30564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0816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Rectangle 183">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87" name="Rectangle 186">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Rectangle 18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031B16-588E-D83C-A862-92D2B6C57993}"/>
              </a:ext>
            </a:extLst>
          </p:cNvPr>
          <p:cNvSpPr>
            <a:spLocks noGrp="1"/>
          </p:cNvSpPr>
          <p:nvPr>
            <p:ph type="title"/>
          </p:nvPr>
        </p:nvSpPr>
        <p:spPr>
          <a:xfrm>
            <a:off x="5867475" y="847827"/>
            <a:ext cx="5408813" cy="1169585"/>
          </a:xfrm>
        </p:spPr>
        <p:txBody>
          <a:bodyPr anchor="b">
            <a:normAutofit/>
          </a:bodyPr>
          <a:lstStyle/>
          <a:p>
            <a:r>
              <a:rPr lang="en-US" sz="4000" dirty="0"/>
              <a:t>Journey Characteristics</a:t>
            </a:r>
            <a:endParaRPr lang="en-GB" sz="4000" dirty="0"/>
          </a:p>
        </p:txBody>
      </p:sp>
      <p:sp>
        <p:nvSpPr>
          <p:cNvPr id="192" name="Rectangle 19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Content Placeholder 3">
            <a:extLst>
              <a:ext uri="{FF2B5EF4-FFF2-40B4-BE49-F238E27FC236}">
                <a16:creationId xmlns:a16="http://schemas.microsoft.com/office/drawing/2014/main" id="{ADEB7F98-D107-9847-3CEC-0E6622450412}"/>
              </a:ext>
            </a:extLst>
          </p:cNvPr>
          <p:cNvSpPr>
            <a:spLocks noGrp="1"/>
          </p:cNvSpPr>
          <p:nvPr>
            <p:ph idx="1"/>
          </p:nvPr>
        </p:nvSpPr>
        <p:spPr>
          <a:xfrm>
            <a:off x="5867475" y="2346872"/>
            <a:ext cx="5408813" cy="2810518"/>
          </a:xfrm>
        </p:spPr>
        <p:txBody>
          <a:bodyPr anchor="ctr">
            <a:normAutofit/>
          </a:bodyPr>
          <a:lstStyle/>
          <a:p>
            <a:r>
              <a:rPr lang="en-US" sz="1400" dirty="0"/>
              <a:t>The Top 5 Popular Stations were found to have around </a:t>
            </a:r>
            <a:r>
              <a:rPr lang="en-US" sz="1400" b="1" dirty="0"/>
              <a:t>78% of total rides </a:t>
            </a:r>
            <a:r>
              <a:rPr lang="en-US" sz="1400" dirty="0"/>
              <a:t>with the most popular station being </a:t>
            </a:r>
            <a:r>
              <a:rPr lang="en-US" sz="1400" b="1" dirty="0"/>
              <a:t>Birmingham New Street </a:t>
            </a:r>
            <a:r>
              <a:rPr lang="en-US" sz="1400" dirty="0"/>
              <a:t>with </a:t>
            </a:r>
            <a:r>
              <a:rPr lang="en-US" sz="1400" b="1" dirty="0"/>
              <a:t>15.6% of total rides </a:t>
            </a:r>
          </a:p>
          <a:p>
            <a:r>
              <a:rPr lang="en-US" sz="1400" dirty="0"/>
              <a:t>The Top 5 popular Routes were found to have around </a:t>
            </a:r>
            <a:r>
              <a:rPr lang="en-US" sz="1400" b="1" dirty="0"/>
              <a:t>73% of total rides </a:t>
            </a:r>
            <a:r>
              <a:rPr lang="en-US" sz="1400" dirty="0"/>
              <a:t>with the most popular route being </a:t>
            </a:r>
            <a:r>
              <a:rPr lang="en-US" sz="1400" b="1" dirty="0"/>
              <a:t>Manchester Piccadilly  »  Liverpool Lime Street </a:t>
            </a:r>
            <a:r>
              <a:rPr lang="en-US" sz="1400" dirty="0"/>
              <a:t>with </a:t>
            </a:r>
            <a:r>
              <a:rPr lang="en-US" sz="1400" b="1" dirty="0"/>
              <a:t>16.82% of total Rides</a:t>
            </a:r>
          </a:p>
          <a:p>
            <a:r>
              <a:rPr lang="en-US" sz="1400" b="1" dirty="0"/>
              <a:t>27.58% of rides </a:t>
            </a:r>
            <a:r>
              <a:rPr lang="en-US" sz="1400" dirty="0"/>
              <a:t>were found to have a Duration of </a:t>
            </a:r>
            <a:r>
              <a:rPr lang="en-US" sz="1400" b="1" dirty="0"/>
              <a:t>80 minutes  </a:t>
            </a:r>
          </a:p>
          <a:p>
            <a:r>
              <a:rPr lang="en-US" sz="1400" b="1" dirty="0"/>
              <a:t>Peak hours </a:t>
            </a:r>
            <a:r>
              <a:rPr lang="en-US" sz="1400" dirty="0"/>
              <a:t>were found to be mostly on </a:t>
            </a:r>
            <a:r>
              <a:rPr lang="en-US" sz="1400" b="1" dirty="0"/>
              <a:t>weekdays</a:t>
            </a:r>
            <a:r>
              <a:rPr lang="en-US" sz="1400" dirty="0"/>
              <a:t> between </a:t>
            </a:r>
            <a:r>
              <a:rPr lang="en-US" sz="1400" b="1" dirty="0"/>
              <a:t>6-8am and 4-6pm</a:t>
            </a:r>
            <a:endParaRPr lang="en-GB" sz="1400" dirty="0"/>
          </a:p>
        </p:txBody>
      </p:sp>
      <p:pic>
        <p:nvPicPr>
          <p:cNvPr id="2" name="Picture 1" descr="A graph of a number of blue rectangular bars&#10;&#10;AI-generated content may be incorrect.">
            <a:extLst>
              <a:ext uri="{FF2B5EF4-FFF2-40B4-BE49-F238E27FC236}">
                <a16:creationId xmlns:a16="http://schemas.microsoft.com/office/drawing/2014/main" id="{299B6D31-B0E5-77A8-CC66-8ECA5A52B7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692" y="2017412"/>
            <a:ext cx="5018783" cy="2810518"/>
          </a:xfrm>
          <a:prstGeom prst="rect">
            <a:avLst/>
          </a:prstGeom>
        </p:spPr>
      </p:pic>
    </p:spTree>
    <p:extLst>
      <p:ext uri="{BB962C8B-B14F-4D97-AF65-F5344CB8AC3E}">
        <p14:creationId xmlns:p14="http://schemas.microsoft.com/office/powerpoint/2010/main" val="184471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Rectangle 183">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87" name="Rectangle 186">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Rectangle 18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031B16-588E-D83C-A862-92D2B6C57993}"/>
              </a:ext>
            </a:extLst>
          </p:cNvPr>
          <p:cNvSpPr>
            <a:spLocks noGrp="1"/>
          </p:cNvSpPr>
          <p:nvPr>
            <p:ph type="title"/>
          </p:nvPr>
        </p:nvSpPr>
        <p:spPr>
          <a:xfrm>
            <a:off x="5867475" y="847827"/>
            <a:ext cx="5408813" cy="1169585"/>
          </a:xfrm>
        </p:spPr>
        <p:txBody>
          <a:bodyPr anchor="b">
            <a:normAutofit/>
          </a:bodyPr>
          <a:lstStyle/>
          <a:p>
            <a:r>
              <a:rPr lang="en-US" sz="4000"/>
              <a:t>Operational Performance</a:t>
            </a:r>
            <a:endParaRPr lang="en-GB" sz="4000"/>
          </a:p>
        </p:txBody>
      </p:sp>
      <p:pic>
        <p:nvPicPr>
          <p:cNvPr id="5" name="Picture 4">
            <a:extLst>
              <a:ext uri="{FF2B5EF4-FFF2-40B4-BE49-F238E27FC236}">
                <a16:creationId xmlns:a16="http://schemas.microsoft.com/office/drawing/2014/main" id="{299B6D31-B0E5-77A8-CC66-8ECA5A52B7C2}"/>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914401" y="978564"/>
            <a:ext cx="4389120" cy="2172615"/>
          </a:xfrm>
          <a:prstGeom prst="rect">
            <a:avLst/>
          </a:prstGeom>
        </p:spPr>
      </p:pic>
      <p:sp>
        <p:nvSpPr>
          <p:cNvPr id="192" name="Rectangle 19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different types of objects&#10;&#10;AI-generated content may be incorrect.">
            <a:extLst>
              <a:ext uri="{FF2B5EF4-FFF2-40B4-BE49-F238E27FC236}">
                <a16:creationId xmlns:a16="http://schemas.microsoft.com/office/drawing/2014/main" id="{1162B4F8-54BA-32FA-CCE7-57F496E42A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1" y="3779353"/>
            <a:ext cx="4389120" cy="2172615"/>
          </a:xfrm>
          <a:prstGeom prst="rect">
            <a:avLst/>
          </a:prstGeom>
        </p:spPr>
      </p:pic>
      <p:sp>
        <p:nvSpPr>
          <p:cNvPr id="129" name="Content Placeholder 3">
            <a:extLst>
              <a:ext uri="{FF2B5EF4-FFF2-40B4-BE49-F238E27FC236}">
                <a16:creationId xmlns:a16="http://schemas.microsoft.com/office/drawing/2014/main" id="{ADEB7F98-D107-9847-3CEC-0E6622450412}"/>
              </a:ext>
            </a:extLst>
          </p:cNvPr>
          <p:cNvSpPr>
            <a:spLocks noGrp="1"/>
          </p:cNvSpPr>
          <p:nvPr>
            <p:ph idx="1"/>
          </p:nvPr>
        </p:nvSpPr>
        <p:spPr>
          <a:xfrm>
            <a:off x="5868786" y="2508105"/>
            <a:ext cx="5408813" cy="3632493"/>
          </a:xfrm>
        </p:spPr>
        <p:txBody>
          <a:bodyPr anchor="ctr">
            <a:normAutofit/>
          </a:bodyPr>
          <a:lstStyle/>
          <a:p>
            <a:r>
              <a:rPr lang="en-US" sz="1400" b="1"/>
              <a:t>86.82% </a:t>
            </a:r>
            <a:r>
              <a:rPr lang="en-US" sz="1400"/>
              <a:t>were </a:t>
            </a:r>
            <a:r>
              <a:rPr lang="en-US" sz="1400" b="1"/>
              <a:t>On Time</a:t>
            </a:r>
            <a:r>
              <a:rPr lang="en-US" sz="1400"/>
              <a:t> with a </a:t>
            </a:r>
            <a:r>
              <a:rPr lang="en-US" sz="1400" b="1"/>
              <a:t>delay rate </a:t>
            </a:r>
            <a:r>
              <a:rPr lang="en-US" sz="1400"/>
              <a:t>of</a:t>
            </a:r>
            <a:r>
              <a:rPr lang="en-US" sz="1400" b="1"/>
              <a:t> 7.24% </a:t>
            </a:r>
            <a:r>
              <a:rPr lang="en-US" sz="1400"/>
              <a:t>and a</a:t>
            </a:r>
            <a:r>
              <a:rPr lang="en-US" sz="1400" b="1"/>
              <a:t> Cancellation</a:t>
            </a:r>
            <a:r>
              <a:rPr lang="en-US" sz="1400"/>
              <a:t> rate of</a:t>
            </a:r>
            <a:r>
              <a:rPr lang="en-US" sz="1400" b="1"/>
              <a:t> 5.94% </a:t>
            </a:r>
            <a:r>
              <a:rPr lang="en-US" sz="1400"/>
              <a:t>of total rides </a:t>
            </a:r>
            <a:r>
              <a:rPr lang="en-US" sz="1400" b="1"/>
              <a:t>.</a:t>
            </a:r>
            <a:endParaRPr lang="en-US" sz="1400"/>
          </a:p>
          <a:p>
            <a:r>
              <a:rPr lang="en-US" sz="1400"/>
              <a:t>The </a:t>
            </a:r>
            <a:r>
              <a:rPr lang="en-US" sz="1400" b="1"/>
              <a:t>Most Common Reason </a:t>
            </a:r>
            <a:r>
              <a:rPr lang="en-US" sz="1400"/>
              <a:t>for Cancellation was found to be </a:t>
            </a:r>
            <a:r>
              <a:rPr lang="en-US" sz="1400" b="1"/>
              <a:t>Signal Failure </a:t>
            </a:r>
            <a:r>
              <a:rPr lang="en-US" sz="1400"/>
              <a:t>contributing to </a:t>
            </a:r>
            <a:r>
              <a:rPr lang="en-US" sz="1400" b="1"/>
              <a:t>27.6%</a:t>
            </a:r>
            <a:r>
              <a:rPr lang="en-US" sz="1400"/>
              <a:t> of total Cancellations while </a:t>
            </a:r>
            <a:r>
              <a:rPr lang="en-US" sz="1400" b="1"/>
              <a:t>Weather Conditions </a:t>
            </a:r>
            <a:r>
              <a:rPr lang="en-US" sz="1400"/>
              <a:t>contributed to </a:t>
            </a:r>
            <a:r>
              <a:rPr lang="en-US" sz="1400" b="1"/>
              <a:t>40.4%</a:t>
            </a:r>
            <a:r>
              <a:rPr lang="en-US" sz="1400"/>
              <a:t> of delays</a:t>
            </a:r>
            <a:r>
              <a:rPr lang="en-US" sz="1400" b="1"/>
              <a:t>.</a:t>
            </a:r>
          </a:p>
          <a:p>
            <a:r>
              <a:rPr lang="en-US" sz="1400" b="1"/>
              <a:t>Technical Issues </a:t>
            </a:r>
            <a:r>
              <a:rPr lang="en-US" sz="1400"/>
              <a:t>and </a:t>
            </a:r>
            <a:r>
              <a:rPr lang="en-US" sz="1400" b="1"/>
              <a:t>Staffing Shortages </a:t>
            </a:r>
            <a:r>
              <a:rPr lang="en-US" sz="1400"/>
              <a:t>were found to have the </a:t>
            </a:r>
            <a:r>
              <a:rPr lang="en-US" sz="1400" b="1"/>
              <a:t>highest average delay duration</a:t>
            </a:r>
            <a:r>
              <a:rPr lang="en-US" sz="1400"/>
              <a:t> of around 51.81 and 51.18 minutes</a:t>
            </a:r>
            <a:r>
              <a:rPr lang="en-US" sz="1400" b="1"/>
              <a:t> . </a:t>
            </a:r>
          </a:p>
          <a:p>
            <a:r>
              <a:rPr lang="en-US" sz="1400" b="1"/>
              <a:t>Delays</a:t>
            </a:r>
            <a:r>
              <a:rPr lang="en-US" sz="1400"/>
              <a:t> were found to mostly occur to </a:t>
            </a:r>
            <a:r>
              <a:rPr lang="en-US" sz="1400" b="1"/>
              <a:t>Late Morning rides</a:t>
            </a:r>
            <a:r>
              <a:rPr lang="en-US" sz="1400"/>
              <a:t> (8 a.m.–11 a.m.) while </a:t>
            </a:r>
            <a:r>
              <a:rPr lang="en-US" sz="1400" b="1"/>
              <a:t>Night rides </a:t>
            </a:r>
            <a:r>
              <a:rPr lang="en-US" sz="1400"/>
              <a:t>(8 p.m.–11 p.m.) had </a:t>
            </a:r>
            <a:r>
              <a:rPr lang="en-US" sz="1400" b="1"/>
              <a:t>100%</a:t>
            </a:r>
            <a:r>
              <a:rPr lang="en-US" sz="1400"/>
              <a:t> on-time performance.</a:t>
            </a:r>
          </a:p>
          <a:p>
            <a:r>
              <a:rPr lang="en-US" sz="1400" b="1"/>
              <a:t>Cancellations </a:t>
            </a:r>
            <a:r>
              <a:rPr lang="en-US" sz="1400"/>
              <a:t>usually</a:t>
            </a:r>
            <a:r>
              <a:rPr lang="en-US" sz="1400" b="1"/>
              <a:t> </a:t>
            </a:r>
            <a:r>
              <a:rPr lang="en-US" sz="1400"/>
              <a:t>peaked </a:t>
            </a:r>
            <a:r>
              <a:rPr lang="en-US" sz="1400" b="1"/>
              <a:t>towards the end of peak hours </a:t>
            </a:r>
            <a:r>
              <a:rPr lang="en-US" sz="1400"/>
              <a:t>(8 a.m. and 5:00 p.m.)</a:t>
            </a:r>
            <a:br>
              <a:rPr lang="en-US" sz="1400"/>
            </a:br>
            <a:endParaRPr lang="en-GB" sz="1400"/>
          </a:p>
        </p:txBody>
      </p:sp>
    </p:spTree>
    <p:extLst>
      <p:ext uri="{BB962C8B-B14F-4D97-AF65-F5344CB8AC3E}">
        <p14:creationId xmlns:p14="http://schemas.microsoft.com/office/powerpoint/2010/main" val="2003672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 name="Rectangle 208">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 name="Group 209">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11" name="Rectangle 210">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031B16-588E-D83C-A862-92D2B6C57993}"/>
              </a:ext>
            </a:extLst>
          </p:cNvPr>
          <p:cNvSpPr>
            <a:spLocks noGrp="1"/>
          </p:cNvSpPr>
          <p:nvPr>
            <p:ph type="title"/>
          </p:nvPr>
        </p:nvSpPr>
        <p:spPr>
          <a:xfrm>
            <a:off x="5867475" y="847827"/>
            <a:ext cx="5408813" cy="1169585"/>
          </a:xfrm>
        </p:spPr>
        <p:txBody>
          <a:bodyPr anchor="b">
            <a:normAutofit/>
          </a:bodyPr>
          <a:lstStyle/>
          <a:p>
            <a:r>
              <a:rPr lang="en-US" sz="4000"/>
              <a:t>Passenger Behaviour</a:t>
            </a:r>
            <a:endParaRPr lang="en-GB" sz="4000" dirty="0"/>
          </a:p>
        </p:txBody>
      </p:sp>
      <p:pic>
        <p:nvPicPr>
          <p:cNvPr id="8" name="Picture 7" descr="A blue and white pattern&#10;&#10;AI-generated content may be incorrect.">
            <a:extLst>
              <a:ext uri="{FF2B5EF4-FFF2-40B4-BE49-F238E27FC236}">
                <a16:creationId xmlns:a16="http://schemas.microsoft.com/office/drawing/2014/main" id="{DDA4ECCF-9489-1A4C-4498-2B148CCAE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1" y="3166271"/>
            <a:ext cx="4389120" cy="2534717"/>
          </a:xfrm>
          <a:prstGeom prst="rect">
            <a:avLst/>
          </a:prstGeom>
        </p:spPr>
      </p:pic>
      <p:sp>
        <p:nvSpPr>
          <p:cNvPr id="205" name="Rectangle 20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A3AFE196-055F-8A12-86B5-398349852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1" y="739318"/>
            <a:ext cx="4389120" cy="2205533"/>
          </a:xfrm>
          <a:prstGeom prst="rect">
            <a:avLst/>
          </a:prstGeom>
        </p:spPr>
      </p:pic>
      <p:sp>
        <p:nvSpPr>
          <p:cNvPr id="129" name="Content Placeholder 3">
            <a:extLst>
              <a:ext uri="{FF2B5EF4-FFF2-40B4-BE49-F238E27FC236}">
                <a16:creationId xmlns:a16="http://schemas.microsoft.com/office/drawing/2014/main" id="{ADEB7F98-D107-9847-3CEC-0E6622450412}"/>
              </a:ext>
            </a:extLst>
          </p:cNvPr>
          <p:cNvSpPr>
            <a:spLocks noGrp="1"/>
          </p:cNvSpPr>
          <p:nvPr>
            <p:ph idx="1"/>
          </p:nvPr>
        </p:nvSpPr>
        <p:spPr>
          <a:xfrm>
            <a:off x="5868786" y="2508105"/>
            <a:ext cx="5408813" cy="3632493"/>
          </a:xfrm>
        </p:spPr>
        <p:txBody>
          <a:bodyPr anchor="ctr">
            <a:normAutofit/>
          </a:bodyPr>
          <a:lstStyle/>
          <a:p>
            <a:r>
              <a:rPr lang="en-US" sz="1300" b="1" dirty="0"/>
              <a:t>Purchase Lead Time </a:t>
            </a:r>
            <a:r>
              <a:rPr lang="en-US" sz="1300" dirty="0"/>
              <a:t>was around </a:t>
            </a:r>
            <a:r>
              <a:rPr lang="en-US" sz="1300" b="1" dirty="0"/>
              <a:t>89.10%</a:t>
            </a:r>
            <a:r>
              <a:rPr lang="en-US" sz="1300" dirty="0"/>
              <a:t> for </a:t>
            </a:r>
            <a:r>
              <a:rPr lang="en-US" sz="1300" b="1" dirty="0"/>
              <a:t>0-3 days </a:t>
            </a:r>
            <a:r>
              <a:rPr lang="en-US" sz="1300" dirty="0"/>
              <a:t>to departure of total Purchases</a:t>
            </a:r>
            <a:endParaRPr lang="en-US" sz="1300" b="1" dirty="0"/>
          </a:p>
          <a:p>
            <a:r>
              <a:rPr lang="en-US" sz="1300" b="1" dirty="0"/>
              <a:t>A</a:t>
            </a:r>
            <a:r>
              <a:rPr lang="en-gb" sz="1300" b="1" dirty="0" err="1"/>
              <a:t>dvance</a:t>
            </a:r>
            <a:r>
              <a:rPr lang="en-gb" sz="1300" b="1" dirty="0"/>
              <a:t> Tickets </a:t>
            </a:r>
            <a:r>
              <a:rPr lang="en-gb" sz="1300" dirty="0"/>
              <a:t>are the most popular at </a:t>
            </a:r>
            <a:r>
              <a:rPr lang="en-gb" sz="1300" b="1" dirty="0"/>
              <a:t>55.5% </a:t>
            </a:r>
            <a:r>
              <a:rPr lang="en-gb" sz="1300" dirty="0"/>
              <a:t>of</a:t>
            </a:r>
            <a:r>
              <a:rPr lang="en-gb" sz="1300" b="1" dirty="0"/>
              <a:t> </a:t>
            </a:r>
            <a:r>
              <a:rPr lang="en-gb" sz="1300" dirty="0"/>
              <a:t>total purchases</a:t>
            </a:r>
            <a:r>
              <a:rPr lang="en-gb" sz="1300" b="1" dirty="0"/>
              <a:t> </a:t>
            </a:r>
            <a:r>
              <a:rPr lang="en-gb" sz="1300" dirty="0"/>
              <a:t>as they offer a </a:t>
            </a:r>
            <a:r>
              <a:rPr lang="en-gb" sz="1300" b="1" dirty="0"/>
              <a:t>50% discount </a:t>
            </a:r>
            <a:r>
              <a:rPr lang="en-gb" sz="1300" dirty="0"/>
              <a:t>for tickets purchased at least a day before departure followed by the </a:t>
            </a:r>
            <a:r>
              <a:rPr lang="en-gb" sz="1300" b="1" dirty="0"/>
              <a:t>Off-Peak Tickets </a:t>
            </a:r>
            <a:r>
              <a:rPr lang="en-gb" sz="1300" dirty="0"/>
              <a:t>at </a:t>
            </a:r>
            <a:r>
              <a:rPr lang="en-gb" sz="1300" b="1" dirty="0"/>
              <a:t>27.6%</a:t>
            </a:r>
            <a:r>
              <a:rPr lang="en-gb" sz="1300" dirty="0"/>
              <a:t> which offers </a:t>
            </a:r>
            <a:r>
              <a:rPr lang="en-gb" sz="1300" b="1" dirty="0"/>
              <a:t>25% off </a:t>
            </a:r>
            <a:r>
              <a:rPr lang="en-gb" sz="1300" dirty="0"/>
              <a:t>departures outside of peak travel times</a:t>
            </a:r>
            <a:r>
              <a:rPr lang="en-US" sz="1300" b="1" dirty="0"/>
              <a:t>.</a:t>
            </a:r>
            <a:endParaRPr lang="en-US" sz="1300" dirty="0"/>
          </a:p>
          <a:p>
            <a:r>
              <a:rPr lang="en-US" sz="1300" b="1" dirty="0"/>
              <a:t>Standard Class</a:t>
            </a:r>
            <a:r>
              <a:rPr lang="en-US" sz="1300" dirty="0"/>
              <a:t> Tickets were naturally contributing to the majority of the total purchases at </a:t>
            </a:r>
            <a:r>
              <a:rPr lang="en-US" sz="1300" b="1" dirty="0"/>
              <a:t>90.3% </a:t>
            </a:r>
            <a:r>
              <a:rPr lang="en-US" sz="1300" dirty="0"/>
              <a:t>while </a:t>
            </a:r>
            <a:r>
              <a:rPr lang="en-US" sz="1300" b="1" dirty="0"/>
              <a:t>First Class </a:t>
            </a:r>
            <a:r>
              <a:rPr lang="en-US" sz="1300" dirty="0"/>
              <a:t>Tickets were at </a:t>
            </a:r>
            <a:r>
              <a:rPr lang="en-US" sz="1300" b="1" dirty="0"/>
              <a:t>9.7% .</a:t>
            </a:r>
          </a:p>
          <a:p>
            <a:r>
              <a:rPr lang="en-US" sz="1300" dirty="0"/>
              <a:t>The most preferred </a:t>
            </a:r>
            <a:r>
              <a:rPr lang="en-US" sz="1300" b="1" dirty="0"/>
              <a:t>Payment Method </a:t>
            </a:r>
            <a:r>
              <a:rPr lang="en-US" sz="1300" dirty="0"/>
              <a:t>was found to be</a:t>
            </a:r>
            <a:r>
              <a:rPr lang="en-US" sz="1300" b="1" dirty="0"/>
              <a:t> Credit Card </a:t>
            </a:r>
            <a:r>
              <a:rPr lang="en-US" sz="1300" dirty="0"/>
              <a:t>at</a:t>
            </a:r>
            <a:r>
              <a:rPr lang="en-US" sz="1300" b="1" dirty="0"/>
              <a:t> 60.5% </a:t>
            </a:r>
            <a:r>
              <a:rPr lang="en-US" sz="1300" dirty="0"/>
              <a:t>of total purchases while the most preferred purchase method was </a:t>
            </a:r>
            <a:r>
              <a:rPr lang="en-US" sz="1300" b="1" dirty="0"/>
              <a:t>online</a:t>
            </a:r>
            <a:r>
              <a:rPr lang="en-US" sz="1300" dirty="0"/>
              <a:t> at </a:t>
            </a:r>
            <a:r>
              <a:rPr lang="en-US" sz="1300" b="1" dirty="0"/>
              <a:t>58.5%.</a:t>
            </a:r>
          </a:p>
          <a:p>
            <a:r>
              <a:rPr lang="en-US" sz="1300" dirty="0"/>
              <a:t>N</a:t>
            </a:r>
            <a:r>
              <a:rPr lang="en-gb" sz="1300" dirty="0" err="1"/>
              <a:t>ational</a:t>
            </a:r>
            <a:r>
              <a:rPr lang="en-gb" sz="1300" dirty="0"/>
              <a:t> </a:t>
            </a:r>
            <a:r>
              <a:rPr lang="en-gb" sz="1300" b="1" dirty="0"/>
              <a:t>Railcard holders </a:t>
            </a:r>
            <a:r>
              <a:rPr lang="en-gb" sz="1300" dirty="0"/>
              <a:t>were found to be contributing to around </a:t>
            </a:r>
            <a:r>
              <a:rPr lang="en-gb" sz="1300" b="1" dirty="0"/>
              <a:t>33.9 %</a:t>
            </a:r>
            <a:r>
              <a:rPr lang="en-gb" sz="1300" dirty="0"/>
              <a:t> of total purchases and are mostly </a:t>
            </a:r>
            <a:r>
              <a:rPr lang="en-gb" sz="1300" b="1" dirty="0"/>
              <a:t>adults</a:t>
            </a:r>
            <a:r>
              <a:rPr lang="en-gb" sz="1300" dirty="0"/>
              <a:t> contributing to around </a:t>
            </a:r>
            <a:r>
              <a:rPr lang="en-gb" sz="1300" b="1" dirty="0"/>
              <a:t>45.1 %</a:t>
            </a:r>
            <a:r>
              <a:rPr lang="en-gb" sz="1300" dirty="0"/>
              <a:t> of purchases.</a:t>
            </a:r>
            <a:br>
              <a:rPr lang="en-US" sz="1300" dirty="0"/>
            </a:br>
            <a:endParaRPr lang="en-GB" sz="1300" dirty="0"/>
          </a:p>
        </p:txBody>
      </p:sp>
    </p:spTree>
    <p:extLst>
      <p:ext uri="{BB962C8B-B14F-4D97-AF65-F5344CB8AC3E}">
        <p14:creationId xmlns:p14="http://schemas.microsoft.com/office/powerpoint/2010/main" val="229626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7" name="Rectangle 196">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9" name="Group 198">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0" name="Rectangle 199">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031B16-588E-D83C-A862-92D2B6C57993}"/>
              </a:ext>
            </a:extLst>
          </p:cNvPr>
          <p:cNvSpPr>
            <a:spLocks noGrp="1"/>
          </p:cNvSpPr>
          <p:nvPr>
            <p:ph type="title"/>
          </p:nvPr>
        </p:nvSpPr>
        <p:spPr>
          <a:xfrm>
            <a:off x="5867475" y="847827"/>
            <a:ext cx="5408813" cy="1169585"/>
          </a:xfrm>
        </p:spPr>
        <p:txBody>
          <a:bodyPr anchor="b">
            <a:normAutofit/>
          </a:bodyPr>
          <a:lstStyle/>
          <a:p>
            <a:r>
              <a:rPr lang="en-US" sz="4000" dirty="0"/>
              <a:t>Revenue Trends</a:t>
            </a:r>
            <a:endParaRPr lang="en-GB" sz="4000" dirty="0"/>
          </a:p>
        </p:txBody>
      </p:sp>
      <p:pic>
        <p:nvPicPr>
          <p:cNvPr id="6" name="Picture 5" descr="A graph showing a number of people&#10;&#10;AI-generated content may be incorrect.">
            <a:extLst>
              <a:ext uri="{FF2B5EF4-FFF2-40B4-BE49-F238E27FC236}">
                <a16:creationId xmlns:a16="http://schemas.microsoft.com/office/drawing/2014/main" id="{D5388DF1-3D98-E722-EED5-8C838A6E44CA}"/>
              </a:ext>
            </a:extLst>
          </p:cNvPr>
          <p:cNvPicPr>
            <a:picLocks noChangeAspect="1"/>
          </p:cNvPicPr>
          <p:nvPr/>
        </p:nvPicPr>
        <p:blipFill>
          <a:blip r:embed="rId2" cstate="print">
            <a:extLst>
              <a:ext uri="{28A0092B-C50C-407E-A947-70E740481C1C}">
                <a14:useLocalDpi xmlns:a14="http://schemas.microsoft.com/office/drawing/2010/main" val="0"/>
              </a:ext>
            </a:extLst>
          </a:blip>
          <a:srcRect b="21326"/>
          <a:stretch/>
        </p:blipFill>
        <p:spPr>
          <a:xfrm>
            <a:off x="864981" y="2695468"/>
            <a:ext cx="4411310" cy="3164595"/>
          </a:xfrm>
          <a:prstGeom prst="rect">
            <a:avLst/>
          </a:prstGeom>
        </p:spPr>
      </p:pic>
      <p:sp>
        <p:nvSpPr>
          <p:cNvPr id="205" name="Rectangle 20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and red squares&#10;&#10;AI-generated content may be incorrect.">
            <a:extLst>
              <a:ext uri="{FF2B5EF4-FFF2-40B4-BE49-F238E27FC236}">
                <a16:creationId xmlns:a16="http://schemas.microsoft.com/office/drawing/2014/main" id="{E7B5D43A-3653-92F1-8FD1-A7D763F2FF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981" y="808148"/>
            <a:ext cx="4387588" cy="1887321"/>
          </a:xfrm>
          <a:prstGeom prst="rect">
            <a:avLst/>
          </a:prstGeom>
        </p:spPr>
      </p:pic>
      <p:sp>
        <p:nvSpPr>
          <p:cNvPr id="129" name="Content Placeholder 3">
            <a:extLst>
              <a:ext uri="{FF2B5EF4-FFF2-40B4-BE49-F238E27FC236}">
                <a16:creationId xmlns:a16="http://schemas.microsoft.com/office/drawing/2014/main" id="{ADEB7F98-D107-9847-3CEC-0E6622450412}"/>
              </a:ext>
            </a:extLst>
          </p:cNvPr>
          <p:cNvSpPr>
            <a:spLocks noGrp="1"/>
          </p:cNvSpPr>
          <p:nvPr>
            <p:ph idx="1"/>
          </p:nvPr>
        </p:nvSpPr>
        <p:spPr>
          <a:xfrm>
            <a:off x="5868786" y="2508105"/>
            <a:ext cx="5408813" cy="3632493"/>
          </a:xfrm>
        </p:spPr>
        <p:txBody>
          <a:bodyPr anchor="ctr">
            <a:normAutofit/>
          </a:bodyPr>
          <a:lstStyle/>
          <a:p>
            <a:r>
              <a:rPr lang="en-US" sz="1700" b="1" dirty="0"/>
              <a:t>A</a:t>
            </a:r>
            <a:r>
              <a:rPr lang="en-gb" sz="1700" b="1" dirty="0" err="1"/>
              <a:t>dvance</a:t>
            </a:r>
            <a:r>
              <a:rPr lang="en-gb" sz="1700" b="1" dirty="0"/>
              <a:t> Tickets </a:t>
            </a:r>
            <a:r>
              <a:rPr lang="en-gb" sz="1700" dirty="0"/>
              <a:t>were found to contribute to </a:t>
            </a:r>
            <a:r>
              <a:rPr lang="en-gb" sz="1700" b="1" dirty="0"/>
              <a:t>41.7% </a:t>
            </a:r>
            <a:r>
              <a:rPr lang="en-gb" sz="1700" dirty="0"/>
              <a:t>of</a:t>
            </a:r>
            <a:r>
              <a:rPr lang="en-gb" sz="1700" b="1" dirty="0"/>
              <a:t> </a:t>
            </a:r>
            <a:r>
              <a:rPr lang="en-gb" sz="1700" dirty="0"/>
              <a:t>total revenue</a:t>
            </a:r>
            <a:r>
              <a:rPr lang="en-gb" sz="1700" b="1" dirty="0"/>
              <a:t> </a:t>
            </a:r>
            <a:r>
              <a:rPr lang="en-gb" sz="1700" dirty="0"/>
              <a:t>while </a:t>
            </a:r>
            <a:r>
              <a:rPr lang="en-gb" sz="1700" b="1" dirty="0"/>
              <a:t>Off-Peak Tickets contributed to</a:t>
            </a:r>
            <a:r>
              <a:rPr lang="en-gb" sz="1700" dirty="0"/>
              <a:t> </a:t>
            </a:r>
            <a:r>
              <a:rPr lang="en-gb" sz="1700" b="1" dirty="0"/>
              <a:t>30.1%</a:t>
            </a:r>
            <a:r>
              <a:rPr lang="en-US" sz="1700" b="1" dirty="0"/>
              <a:t>.</a:t>
            </a:r>
          </a:p>
          <a:p>
            <a:r>
              <a:rPr lang="en-US" sz="1700" dirty="0"/>
              <a:t>Standard Class Tickets were naturally contributing to the majority of the total revenue at </a:t>
            </a:r>
            <a:r>
              <a:rPr lang="en-US" sz="1700" b="1" dirty="0"/>
              <a:t>79.9%.</a:t>
            </a:r>
          </a:p>
          <a:p>
            <a:r>
              <a:rPr lang="en-US" sz="1700" dirty="0"/>
              <a:t>N</a:t>
            </a:r>
            <a:r>
              <a:rPr lang="en-gb" sz="1700" dirty="0" err="1"/>
              <a:t>ational</a:t>
            </a:r>
            <a:r>
              <a:rPr lang="en-gb" sz="1700" dirty="0"/>
              <a:t> </a:t>
            </a:r>
            <a:r>
              <a:rPr lang="en-gb" sz="1700" b="1" dirty="0"/>
              <a:t>Railcard holders </a:t>
            </a:r>
            <a:r>
              <a:rPr lang="en-gb" sz="1700" dirty="0"/>
              <a:t>contribute to around </a:t>
            </a:r>
            <a:r>
              <a:rPr lang="en-gb" sz="1700" b="1" dirty="0"/>
              <a:t>22.7 %</a:t>
            </a:r>
            <a:r>
              <a:rPr lang="en-gb" sz="1700" dirty="0"/>
              <a:t> of total revenue are mostly </a:t>
            </a:r>
            <a:r>
              <a:rPr lang="en-gb" sz="1700" b="1" dirty="0"/>
              <a:t>adults</a:t>
            </a:r>
            <a:r>
              <a:rPr lang="en-gb" sz="1700" dirty="0"/>
              <a:t> contributing to around </a:t>
            </a:r>
            <a:r>
              <a:rPr lang="en-gb" sz="1700" b="1" dirty="0"/>
              <a:t>11.6 %</a:t>
            </a:r>
            <a:r>
              <a:rPr lang="en-gb" sz="1700" dirty="0"/>
              <a:t> of total revenue.</a:t>
            </a:r>
          </a:p>
          <a:p>
            <a:r>
              <a:rPr lang="en-GB" sz="1700" b="1" dirty="0"/>
              <a:t>Refund requests </a:t>
            </a:r>
            <a:r>
              <a:rPr lang="en-GB" sz="1700" dirty="0"/>
              <a:t>in total amount to </a:t>
            </a:r>
            <a:r>
              <a:rPr lang="en-GB" sz="1700" b="1" dirty="0"/>
              <a:t>5.2% </a:t>
            </a:r>
            <a:r>
              <a:rPr lang="en-GB" sz="1700" dirty="0"/>
              <a:t>of the total revenue with </a:t>
            </a:r>
            <a:r>
              <a:rPr lang="en-GB" sz="1700" b="1" dirty="0"/>
              <a:t>delays </a:t>
            </a:r>
            <a:r>
              <a:rPr lang="en-GB" sz="1700" dirty="0"/>
              <a:t>contributing to </a:t>
            </a:r>
            <a:r>
              <a:rPr lang="en-GB" sz="1700" b="1" dirty="0"/>
              <a:t>3.5%</a:t>
            </a:r>
            <a:r>
              <a:rPr lang="en-GB" sz="1700" dirty="0"/>
              <a:t> and cancellations to </a:t>
            </a:r>
            <a:r>
              <a:rPr lang="en-GB" sz="1700" b="1" dirty="0"/>
              <a:t>1.7% </a:t>
            </a:r>
            <a:r>
              <a:rPr lang="en-GB" sz="1700" dirty="0"/>
              <a:t>of total revenue.</a:t>
            </a:r>
            <a:br>
              <a:rPr lang="en-US" sz="1700" dirty="0"/>
            </a:br>
            <a:endParaRPr lang="en-GB" sz="1700" dirty="0"/>
          </a:p>
        </p:txBody>
      </p:sp>
    </p:spTree>
    <p:extLst>
      <p:ext uri="{BB962C8B-B14F-4D97-AF65-F5344CB8AC3E}">
        <p14:creationId xmlns:p14="http://schemas.microsoft.com/office/powerpoint/2010/main" val="589329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AEF0864-4215-4679-3BCC-D52CA021E1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972B7555-D11F-3E3B-0B1D-39BA5A58DD31}"/>
              </a:ext>
            </a:extLst>
          </p:cNvPr>
          <p:cNvSpPr/>
          <p:nvPr/>
        </p:nvSpPr>
        <p:spPr>
          <a:xfrm>
            <a:off x="0" y="0"/>
            <a:ext cx="7453745"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extBox 2"/>
          <p:cNvSpPr txBox="1"/>
          <p:nvPr/>
        </p:nvSpPr>
        <p:spPr>
          <a:xfrm>
            <a:off x="11857440" y="6481180"/>
            <a:ext cx="390492" cy="307777"/>
          </a:xfrm>
          <a:prstGeom prst="rect">
            <a:avLst/>
          </a:prstGeom>
          <a:noFill/>
        </p:spPr>
        <p:txBody>
          <a:bodyPr wrap="none" rtlCol="0">
            <a:spAutoFit/>
          </a:bodyPr>
          <a:lstStyle/>
          <a:p>
            <a:pPr rtl="0"/>
            <a:r>
              <a:rPr lang="en-gb" sz="1400" b="1">
                <a:solidFill>
                  <a:schemeClr val="bg1"/>
                </a:solidFill>
              </a:rPr>
              <a:t>10</a:t>
            </a:r>
          </a:p>
        </p:txBody>
      </p:sp>
      <p:sp>
        <p:nvSpPr>
          <p:cNvPr id="103" name="TextBox 102"/>
          <p:cNvSpPr txBox="1"/>
          <p:nvPr/>
        </p:nvSpPr>
        <p:spPr>
          <a:xfrm>
            <a:off x="1481224" y="2818970"/>
            <a:ext cx="5449579" cy="553998"/>
          </a:xfrm>
          <a:prstGeom prst="rect">
            <a:avLst/>
          </a:prstGeom>
          <a:noFill/>
        </p:spPr>
        <p:txBody>
          <a:bodyPr wrap="square" lIns="0" tIns="0" rIns="0" bIns="0" rtlCol="0">
            <a:spAutoFit/>
          </a:bodyPr>
          <a:lstStyle/>
          <a:p>
            <a:pPr rtl="0">
              <a:tabLst>
                <a:tab pos="347663" algn="l"/>
              </a:tabLst>
            </a:pPr>
            <a:r>
              <a:rPr lang="en-US" sz="3600" b="1" dirty="0">
                <a:solidFill>
                  <a:srgbClr val="FFFFFF"/>
                </a:solidFill>
                <a:latin typeface="+mj-lt"/>
              </a:rPr>
              <a:t>Forecasting</a:t>
            </a:r>
            <a:endParaRPr lang="en-gb" sz="3600" b="1" dirty="0">
              <a:solidFill>
                <a:srgbClr val="FFFFFF"/>
              </a:solidFill>
              <a:latin typeface="+mj-lt"/>
            </a:endParaRPr>
          </a:p>
        </p:txBody>
      </p:sp>
      <p:cxnSp>
        <p:nvCxnSpPr>
          <p:cNvPr id="105" name="Straight Connector 104">
            <a:extLst>
              <a:ext uri="{C183D7F6-B498-43B3-948B-1728B52AA6E4}">
                <adec:decorative xmlns:adec="http://schemas.microsoft.com/office/drawing/2017/decorative" val="1"/>
              </a:ext>
            </a:extLst>
          </p:cNvPr>
          <p:cNvCxnSpPr>
            <a:cxnSpLocks/>
          </p:cNvCxnSpPr>
          <p:nvPr/>
        </p:nvCxnSpPr>
        <p:spPr>
          <a:xfrm>
            <a:off x="1481224" y="3577304"/>
            <a:ext cx="30564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1408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031B16-588E-D83C-A862-92D2B6C57993}"/>
              </a:ext>
            </a:extLst>
          </p:cNvPr>
          <p:cNvSpPr>
            <a:spLocks noGrp="1"/>
          </p:cNvSpPr>
          <p:nvPr>
            <p:ph type="title"/>
          </p:nvPr>
        </p:nvSpPr>
        <p:spPr>
          <a:xfrm>
            <a:off x="838200" y="557189"/>
            <a:ext cx="3374136" cy="5567891"/>
          </a:xfrm>
        </p:spPr>
        <p:txBody>
          <a:bodyPr>
            <a:normAutofit/>
          </a:bodyPr>
          <a:lstStyle/>
          <a:p>
            <a:r>
              <a:rPr lang="en-US" sz="4400" dirty="0"/>
              <a:t>Forecasting Methodology</a:t>
            </a:r>
            <a:endParaRPr lang="en-GB" dirty="0"/>
          </a:p>
        </p:txBody>
      </p:sp>
      <p:graphicFrame>
        <p:nvGraphicFramePr>
          <p:cNvPr id="21" name="Content Placeholder 3">
            <a:extLst>
              <a:ext uri="{FF2B5EF4-FFF2-40B4-BE49-F238E27FC236}">
                <a16:creationId xmlns:a16="http://schemas.microsoft.com/office/drawing/2014/main" id="{6AA55DC0-33CD-D069-AD24-4C47673181C0}"/>
              </a:ext>
            </a:extLst>
          </p:cNvPr>
          <p:cNvGraphicFramePr>
            <a:graphicFrameLocks noGrp="1"/>
          </p:cNvGraphicFramePr>
          <p:nvPr>
            <p:ph idx="1"/>
            <p:extLst>
              <p:ext uri="{D42A27DB-BD31-4B8C-83A1-F6EECF244321}">
                <p14:modId xmlns:p14="http://schemas.microsoft.com/office/powerpoint/2010/main" val="235432293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518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031B16-588E-D83C-A862-92D2B6C57993}"/>
              </a:ext>
            </a:extLst>
          </p:cNvPr>
          <p:cNvSpPr>
            <a:spLocks noGrp="1"/>
          </p:cNvSpPr>
          <p:nvPr>
            <p:ph type="title"/>
          </p:nvPr>
        </p:nvSpPr>
        <p:spPr>
          <a:xfrm>
            <a:off x="793662" y="386930"/>
            <a:ext cx="10066122" cy="1298448"/>
          </a:xfrm>
        </p:spPr>
        <p:txBody>
          <a:bodyPr anchor="b">
            <a:normAutofit/>
          </a:bodyPr>
          <a:lstStyle/>
          <a:p>
            <a:r>
              <a:rPr lang="en-US" sz="4800"/>
              <a:t>Forecasting Insights</a:t>
            </a:r>
            <a:endParaRPr lang="en-GB" sz="4800"/>
          </a:p>
        </p:txBody>
      </p:sp>
      <p:sp>
        <p:nvSpPr>
          <p:cNvPr id="47" name="Rectangle 4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DEB7F98-D107-9847-3CEC-0E6622450412}"/>
              </a:ext>
            </a:extLst>
          </p:cNvPr>
          <p:cNvSpPr>
            <a:spLocks noGrp="1"/>
          </p:cNvSpPr>
          <p:nvPr>
            <p:ph idx="1"/>
          </p:nvPr>
        </p:nvSpPr>
        <p:spPr>
          <a:xfrm>
            <a:off x="793661" y="2599509"/>
            <a:ext cx="4530898" cy="3639450"/>
          </a:xfrm>
        </p:spPr>
        <p:txBody>
          <a:bodyPr anchor="ctr">
            <a:normAutofit/>
          </a:bodyPr>
          <a:lstStyle/>
          <a:p>
            <a:r>
              <a:rPr lang="en-US" sz="1700"/>
              <a:t>Wednesday showed higher ride count of 268 Rides Per week and a revenue of 113,802 £</a:t>
            </a:r>
          </a:p>
          <a:p>
            <a:r>
              <a:rPr lang="en-US" sz="1700"/>
              <a:t>Peak Rides : Mid month, start of the week, end of the week</a:t>
            </a:r>
          </a:p>
          <a:p>
            <a:r>
              <a:rPr lang="en-US" sz="1700"/>
              <a:t>Demand was found to not be affected by ticket price increase of 5%</a:t>
            </a:r>
          </a:p>
          <a:p>
            <a:r>
              <a:rPr lang="en-US" sz="1700"/>
              <a:t>Standard class tickets were found to generate higher revenue at while the First class 20.1% </a:t>
            </a:r>
          </a:p>
          <a:p>
            <a:r>
              <a:rPr lang="en-US" sz="1700"/>
              <a:t>5% increase in ticket prices was found to affect the total revenue of 193,559.86 £ And increase it up to 203,237.85 £</a:t>
            </a:r>
            <a:br>
              <a:rPr lang="en-US" sz="1700"/>
            </a:br>
            <a:endParaRPr lang="en-GB" sz="1700"/>
          </a:p>
        </p:txBody>
      </p:sp>
      <p:pic>
        <p:nvPicPr>
          <p:cNvPr id="29" name="Graphic 28" descr="Streetcar">
            <a:extLst>
              <a:ext uri="{FF2B5EF4-FFF2-40B4-BE49-F238E27FC236}">
                <a16:creationId xmlns:a16="http://schemas.microsoft.com/office/drawing/2014/main" id="{20FAC391-3407-D17C-8863-84DBF76552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55" name="Rectangle 5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94346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AEF0864-4215-4679-3BCC-D52CA021E1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972B7555-D11F-3E3B-0B1D-39BA5A58DD31}"/>
              </a:ext>
            </a:extLst>
          </p:cNvPr>
          <p:cNvSpPr/>
          <p:nvPr/>
        </p:nvSpPr>
        <p:spPr>
          <a:xfrm>
            <a:off x="0" y="0"/>
            <a:ext cx="7453745"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extBox 2"/>
          <p:cNvSpPr txBox="1"/>
          <p:nvPr/>
        </p:nvSpPr>
        <p:spPr>
          <a:xfrm>
            <a:off x="11857440" y="6481180"/>
            <a:ext cx="390492" cy="307777"/>
          </a:xfrm>
          <a:prstGeom prst="rect">
            <a:avLst/>
          </a:prstGeom>
          <a:noFill/>
        </p:spPr>
        <p:txBody>
          <a:bodyPr wrap="none" rtlCol="0">
            <a:spAutoFit/>
          </a:bodyPr>
          <a:lstStyle/>
          <a:p>
            <a:pPr rtl="0"/>
            <a:r>
              <a:rPr lang="en-gb" sz="1400" b="1">
                <a:solidFill>
                  <a:schemeClr val="bg1"/>
                </a:solidFill>
              </a:rPr>
              <a:t>10</a:t>
            </a:r>
          </a:p>
        </p:txBody>
      </p:sp>
      <p:sp>
        <p:nvSpPr>
          <p:cNvPr id="103" name="TextBox 102"/>
          <p:cNvSpPr txBox="1"/>
          <p:nvPr/>
        </p:nvSpPr>
        <p:spPr>
          <a:xfrm>
            <a:off x="1481224" y="2818970"/>
            <a:ext cx="5449579" cy="553998"/>
          </a:xfrm>
          <a:prstGeom prst="rect">
            <a:avLst/>
          </a:prstGeom>
          <a:noFill/>
        </p:spPr>
        <p:txBody>
          <a:bodyPr wrap="square" lIns="0" tIns="0" rIns="0" bIns="0" rtlCol="0">
            <a:spAutoFit/>
          </a:bodyPr>
          <a:lstStyle/>
          <a:p>
            <a:pPr rtl="0">
              <a:tabLst>
                <a:tab pos="347663" algn="l"/>
              </a:tabLst>
            </a:pPr>
            <a:r>
              <a:rPr lang="en-US" sz="3600" b="1" dirty="0">
                <a:solidFill>
                  <a:srgbClr val="FFFFFF"/>
                </a:solidFill>
                <a:latin typeface="+mj-lt"/>
              </a:rPr>
              <a:t>Interactive Visualisation</a:t>
            </a:r>
            <a:endParaRPr lang="en-gb" sz="3600" b="1" dirty="0">
              <a:solidFill>
                <a:srgbClr val="FFFFFF"/>
              </a:solidFill>
              <a:latin typeface="+mj-lt"/>
            </a:endParaRPr>
          </a:p>
        </p:txBody>
      </p:sp>
      <p:cxnSp>
        <p:nvCxnSpPr>
          <p:cNvPr id="105" name="Straight Connector 104">
            <a:extLst>
              <a:ext uri="{C183D7F6-B498-43B3-948B-1728B52AA6E4}">
                <adec:decorative xmlns:adec="http://schemas.microsoft.com/office/drawing/2017/decorative" val="1"/>
              </a:ext>
            </a:extLst>
          </p:cNvPr>
          <p:cNvCxnSpPr>
            <a:cxnSpLocks/>
          </p:cNvCxnSpPr>
          <p:nvPr/>
        </p:nvCxnSpPr>
        <p:spPr>
          <a:xfrm>
            <a:off x="1481224" y="3577304"/>
            <a:ext cx="30564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86423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031B16-588E-D83C-A862-92D2B6C57993}"/>
              </a:ext>
            </a:extLst>
          </p:cNvPr>
          <p:cNvSpPr>
            <a:spLocks noGrp="1"/>
          </p:cNvSpPr>
          <p:nvPr>
            <p:ph type="title"/>
          </p:nvPr>
        </p:nvSpPr>
        <p:spPr>
          <a:xfrm>
            <a:off x="838200" y="557189"/>
            <a:ext cx="3374136" cy="5567891"/>
          </a:xfrm>
        </p:spPr>
        <p:txBody>
          <a:bodyPr>
            <a:normAutofit/>
          </a:bodyPr>
          <a:lstStyle/>
          <a:p>
            <a:r>
              <a:rPr lang="en-US"/>
              <a:t>Visualisation Methodology</a:t>
            </a:r>
            <a:endParaRPr lang="en-GB"/>
          </a:p>
        </p:txBody>
      </p:sp>
      <p:graphicFrame>
        <p:nvGraphicFramePr>
          <p:cNvPr id="21" name="Content Placeholder 3">
            <a:extLst>
              <a:ext uri="{FF2B5EF4-FFF2-40B4-BE49-F238E27FC236}">
                <a16:creationId xmlns:a16="http://schemas.microsoft.com/office/drawing/2014/main" id="{6AA55DC0-33CD-D069-AD24-4C47673181C0}"/>
              </a:ext>
            </a:extLst>
          </p:cNvPr>
          <p:cNvGraphicFramePr>
            <a:graphicFrameLocks noGrp="1"/>
          </p:cNvGraphicFramePr>
          <p:nvPr>
            <p:ph idx="1"/>
            <p:extLst>
              <p:ext uri="{D42A27DB-BD31-4B8C-83A1-F6EECF244321}">
                <p14:modId xmlns:p14="http://schemas.microsoft.com/office/powerpoint/2010/main" val="267698060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70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AEF0864-4215-4679-3BCC-D52CA021E1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972B7555-D11F-3E3B-0B1D-39BA5A58DD31}"/>
              </a:ext>
            </a:extLst>
          </p:cNvPr>
          <p:cNvSpPr/>
          <p:nvPr/>
        </p:nvSpPr>
        <p:spPr>
          <a:xfrm>
            <a:off x="0" y="0"/>
            <a:ext cx="7453745"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extBox 2"/>
          <p:cNvSpPr txBox="1"/>
          <p:nvPr/>
        </p:nvSpPr>
        <p:spPr>
          <a:xfrm>
            <a:off x="11857440" y="6481180"/>
            <a:ext cx="390492" cy="307777"/>
          </a:xfrm>
          <a:prstGeom prst="rect">
            <a:avLst/>
          </a:prstGeom>
          <a:noFill/>
        </p:spPr>
        <p:txBody>
          <a:bodyPr wrap="none" rtlCol="0">
            <a:spAutoFit/>
          </a:bodyPr>
          <a:lstStyle/>
          <a:p>
            <a:pPr rtl="0"/>
            <a:r>
              <a:rPr lang="en-gb" sz="1400" b="1">
                <a:solidFill>
                  <a:schemeClr val="bg1"/>
                </a:solidFill>
              </a:rPr>
              <a:t>10</a:t>
            </a:r>
          </a:p>
        </p:txBody>
      </p:sp>
      <p:sp>
        <p:nvSpPr>
          <p:cNvPr id="102" name="TextBox 101"/>
          <p:cNvSpPr txBox="1"/>
          <p:nvPr/>
        </p:nvSpPr>
        <p:spPr>
          <a:xfrm>
            <a:off x="813623" y="2321003"/>
            <a:ext cx="4728195" cy="2215991"/>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rtl="0"/>
            <a:r>
              <a:rPr lang="en-US" b="1" dirty="0">
                <a:solidFill>
                  <a:schemeClr val="bg1"/>
                </a:solidFill>
              </a:rPr>
              <a:t>This project was executed through the collaborative and coordinated efforts of the team members:</a:t>
            </a:r>
          </a:p>
          <a:p>
            <a:pPr rtl="0"/>
            <a:endParaRPr lang="en-US" b="1" dirty="0">
              <a:solidFill>
                <a:schemeClr val="bg1"/>
              </a:solidFill>
            </a:endParaRPr>
          </a:p>
          <a:p>
            <a:pPr rtl="0"/>
            <a:r>
              <a:rPr lang="en-US" b="1" dirty="0">
                <a:solidFill>
                  <a:schemeClr val="bg1"/>
                </a:solidFill>
              </a:rPr>
              <a:t>- Sara Reda</a:t>
            </a:r>
          </a:p>
          <a:p>
            <a:pPr rtl="0"/>
            <a:r>
              <a:rPr lang="en-US" b="1" dirty="0">
                <a:solidFill>
                  <a:schemeClr val="bg1"/>
                </a:solidFill>
              </a:rPr>
              <a:t>- Hend Tarek</a:t>
            </a:r>
          </a:p>
          <a:p>
            <a:pPr rtl="0"/>
            <a:r>
              <a:rPr lang="en-US" b="1" dirty="0">
                <a:solidFill>
                  <a:schemeClr val="bg1"/>
                </a:solidFill>
              </a:rPr>
              <a:t>- Salma Hassan</a:t>
            </a:r>
          </a:p>
          <a:p>
            <a:pPr rtl="0"/>
            <a:r>
              <a:rPr lang="en-US" b="1" dirty="0">
                <a:solidFill>
                  <a:schemeClr val="bg1"/>
                </a:solidFill>
              </a:rPr>
              <a:t>- Aya Sameh</a:t>
            </a:r>
            <a:endParaRPr lang="en-gb" b="1" dirty="0">
              <a:solidFill>
                <a:schemeClr val="bg1"/>
              </a:solidFill>
            </a:endParaRPr>
          </a:p>
        </p:txBody>
      </p:sp>
      <p:sp>
        <p:nvSpPr>
          <p:cNvPr id="103" name="TextBox 102"/>
          <p:cNvSpPr txBox="1"/>
          <p:nvPr/>
        </p:nvSpPr>
        <p:spPr>
          <a:xfrm>
            <a:off x="813623" y="843498"/>
            <a:ext cx="5449579" cy="553998"/>
          </a:xfrm>
          <a:prstGeom prst="rect">
            <a:avLst/>
          </a:prstGeom>
          <a:noFill/>
        </p:spPr>
        <p:txBody>
          <a:bodyPr wrap="square" lIns="0" tIns="0" rIns="0" bIns="0" rtlCol="0">
            <a:spAutoFit/>
          </a:bodyPr>
          <a:lstStyle/>
          <a:p>
            <a:pPr rtl="0">
              <a:tabLst>
                <a:tab pos="347663" algn="l"/>
              </a:tabLst>
            </a:pPr>
            <a:r>
              <a:rPr lang="en-US" sz="3600" b="1" dirty="0">
                <a:solidFill>
                  <a:srgbClr val="FFFFFF"/>
                </a:solidFill>
                <a:latin typeface="+mj-lt"/>
              </a:rPr>
              <a:t>Acknowledgement</a:t>
            </a:r>
            <a:endParaRPr lang="en-gb" sz="3600" b="1" dirty="0">
              <a:solidFill>
                <a:srgbClr val="FFFFFF"/>
              </a:solidFill>
              <a:latin typeface="+mj-lt"/>
            </a:endParaRPr>
          </a:p>
        </p:txBody>
      </p:sp>
      <p:cxnSp>
        <p:nvCxnSpPr>
          <p:cNvPr id="105" name="Straight Connector 104">
            <a:extLst>
              <a:ext uri="{C183D7F6-B498-43B3-948B-1728B52AA6E4}">
                <adec:decorative xmlns:adec="http://schemas.microsoft.com/office/drawing/2017/decorative" val="1"/>
              </a:ext>
            </a:extLst>
          </p:cNvPr>
          <p:cNvCxnSpPr>
            <a:cxnSpLocks/>
          </p:cNvCxnSpPr>
          <p:nvPr/>
        </p:nvCxnSpPr>
        <p:spPr>
          <a:xfrm>
            <a:off x="813623" y="1582250"/>
            <a:ext cx="151047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4289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AEF0864-4215-4679-3BCC-D52CA021E1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972B7555-D11F-3E3B-0B1D-39BA5A58DD31}"/>
              </a:ext>
            </a:extLst>
          </p:cNvPr>
          <p:cNvSpPr/>
          <p:nvPr/>
        </p:nvSpPr>
        <p:spPr>
          <a:xfrm>
            <a:off x="0" y="0"/>
            <a:ext cx="7453745"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extBox 2"/>
          <p:cNvSpPr txBox="1"/>
          <p:nvPr/>
        </p:nvSpPr>
        <p:spPr>
          <a:xfrm>
            <a:off x="11857440" y="6481180"/>
            <a:ext cx="390492" cy="307777"/>
          </a:xfrm>
          <a:prstGeom prst="rect">
            <a:avLst/>
          </a:prstGeom>
          <a:noFill/>
        </p:spPr>
        <p:txBody>
          <a:bodyPr wrap="none" rtlCol="0">
            <a:spAutoFit/>
          </a:bodyPr>
          <a:lstStyle/>
          <a:p>
            <a:pPr rtl="0"/>
            <a:r>
              <a:rPr lang="en-gb" sz="1400" b="1">
                <a:solidFill>
                  <a:schemeClr val="bg1"/>
                </a:solidFill>
              </a:rPr>
              <a:t>10</a:t>
            </a:r>
          </a:p>
        </p:txBody>
      </p:sp>
      <p:sp>
        <p:nvSpPr>
          <p:cNvPr id="103" name="TextBox 102"/>
          <p:cNvSpPr txBox="1"/>
          <p:nvPr/>
        </p:nvSpPr>
        <p:spPr>
          <a:xfrm>
            <a:off x="1481224" y="2818970"/>
            <a:ext cx="5449579" cy="553998"/>
          </a:xfrm>
          <a:prstGeom prst="rect">
            <a:avLst/>
          </a:prstGeom>
          <a:noFill/>
        </p:spPr>
        <p:txBody>
          <a:bodyPr wrap="square" lIns="0" tIns="0" rIns="0" bIns="0" rtlCol="0">
            <a:spAutoFit/>
          </a:bodyPr>
          <a:lstStyle/>
          <a:p>
            <a:pPr rtl="0">
              <a:tabLst>
                <a:tab pos="347663" algn="l"/>
              </a:tabLst>
            </a:pPr>
            <a:r>
              <a:rPr lang="en-US" sz="3600" b="1" dirty="0">
                <a:solidFill>
                  <a:srgbClr val="FFFFFF"/>
                </a:solidFill>
                <a:latin typeface="+mj-lt"/>
              </a:rPr>
              <a:t>Conclusion</a:t>
            </a:r>
            <a:endParaRPr lang="en-gb" sz="3600" b="1" dirty="0">
              <a:solidFill>
                <a:srgbClr val="FFFFFF"/>
              </a:solidFill>
              <a:latin typeface="+mj-lt"/>
            </a:endParaRPr>
          </a:p>
        </p:txBody>
      </p:sp>
      <p:cxnSp>
        <p:nvCxnSpPr>
          <p:cNvPr id="105" name="Straight Connector 104">
            <a:extLst>
              <a:ext uri="{C183D7F6-B498-43B3-948B-1728B52AA6E4}">
                <adec:decorative xmlns:adec="http://schemas.microsoft.com/office/drawing/2017/decorative" val="1"/>
              </a:ext>
            </a:extLst>
          </p:cNvPr>
          <p:cNvCxnSpPr>
            <a:cxnSpLocks/>
          </p:cNvCxnSpPr>
          <p:nvPr/>
        </p:nvCxnSpPr>
        <p:spPr>
          <a:xfrm>
            <a:off x="1481224" y="3577304"/>
            <a:ext cx="30564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3245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EF6E9-CB67-8B74-483F-8E7FD0A9CB16}"/>
              </a:ext>
            </a:extLst>
          </p:cNvPr>
          <p:cNvSpPr>
            <a:spLocks noGrp="1"/>
          </p:cNvSpPr>
          <p:nvPr>
            <p:ph type="title"/>
          </p:nvPr>
        </p:nvSpPr>
        <p:spPr>
          <a:xfrm>
            <a:off x="1523999" y="772258"/>
            <a:ext cx="9144000" cy="3891655"/>
          </a:xfrm>
        </p:spPr>
        <p:txBody>
          <a:bodyPr vert="horz" lIns="91440" tIns="45720" rIns="91440" bIns="45720" rtlCol="0" anchor="ctr">
            <a:normAutofit fontScale="90000"/>
          </a:bodyPr>
          <a:lstStyle/>
          <a:p>
            <a:pPr algn="ctr">
              <a:lnSpc>
                <a:spcPct val="100000"/>
              </a:lnSpc>
            </a:pPr>
            <a:r>
              <a:rPr lang="en-US" sz="2200" b="1" kern="1200" dirty="0">
                <a:solidFill>
                  <a:schemeClr val="tx1"/>
                </a:solidFill>
                <a:latin typeface="+mj-lt"/>
                <a:ea typeface="+mj-ea"/>
                <a:cs typeface="+mj-cs"/>
              </a:rPr>
              <a:t>Recommendations</a:t>
            </a:r>
            <a:br>
              <a:rPr lang="en-US" sz="1800" b="1" kern="1200" dirty="0">
                <a:solidFill>
                  <a:schemeClr val="tx1"/>
                </a:solidFill>
                <a:latin typeface="+mj-lt"/>
                <a:ea typeface="+mj-ea"/>
                <a:cs typeface="+mj-cs"/>
              </a:rPr>
            </a:br>
            <a:br>
              <a:rPr lang="en-US" sz="1800" b="1" dirty="0"/>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 </a:t>
            </a:r>
            <a:r>
              <a:rPr lang="en-US" sz="1800" b="1" kern="1200" dirty="0">
                <a:solidFill>
                  <a:schemeClr val="tx1"/>
                </a:solidFill>
                <a:latin typeface="+mj-lt"/>
                <a:ea typeface="+mj-ea"/>
                <a:cs typeface="+mj-cs"/>
              </a:rPr>
              <a:t>Investigate</a:t>
            </a:r>
            <a:r>
              <a:rPr lang="en-US" sz="1800" kern="1200" dirty="0">
                <a:solidFill>
                  <a:schemeClr val="tx1"/>
                </a:solidFill>
                <a:latin typeface="+mj-lt"/>
                <a:ea typeface="+mj-ea"/>
                <a:cs typeface="+mj-cs"/>
              </a:rPr>
              <a:t> late morning rides for potential delays and </a:t>
            </a:r>
            <a:r>
              <a:rPr lang="en-US" sz="1800" b="1" kern="1200" dirty="0">
                <a:solidFill>
                  <a:schemeClr val="tx1"/>
                </a:solidFill>
                <a:latin typeface="+mj-lt"/>
                <a:ea typeface="+mj-ea"/>
                <a:cs typeface="+mj-cs"/>
              </a:rPr>
              <a:t>implement</a:t>
            </a:r>
            <a:r>
              <a:rPr lang="en-US" sz="1800" kern="1200" dirty="0">
                <a:solidFill>
                  <a:schemeClr val="tx1"/>
                </a:solidFill>
                <a:latin typeface="+mj-lt"/>
                <a:ea typeface="+mj-ea"/>
                <a:cs typeface="+mj-cs"/>
              </a:rPr>
              <a:t> solutions to improve on-time performance.</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b="1" kern="1200" dirty="0">
                <a:solidFill>
                  <a:schemeClr val="tx1"/>
                </a:solidFill>
                <a:latin typeface="+mj-lt"/>
                <a:ea typeface="+mj-ea"/>
                <a:cs typeface="+mj-cs"/>
              </a:rPr>
              <a:t>Address</a:t>
            </a:r>
            <a:r>
              <a:rPr lang="en-US" sz="1800" kern="1200" dirty="0">
                <a:solidFill>
                  <a:schemeClr val="tx1"/>
                </a:solidFill>
                <a:latin typeface="+mj-lt"/>
                <a:ea typeface="+mj-ea"/>
                <a:cs typeface="+mj-cs"/>
              </a:rPr>
              <a:t> technical difficulties and staffing issues to reduce delays and cancellations.</a:t>
            </a:r>
            <a:br>
              <a:rPr lang="en-US" sz="1800" kern="1200" dirty="0">
                <a:solidFill>
                  <a:schemeClr val="tx1"/>
                </a:solidFill>
                <a:latin typeface="+mj-lt"/>
                <a:ea typeface="+mj-ea"/>
                <a:cs typeface="+mj-cs"/>
              </a:rPr>
            </a:br>
            <a:br>
              <a:rPr lang="en-US" sz="1800" dirty="0"/>
            </a:br>
            <a:r>
              <a:rPr lang="en-US" sz="1800" b="1" kern="1200" dirty="0">
                <a:solidFill>
                  <a:schemeClr val="tx1"/>
                </a:solidFill>
                <a:latin typeface="+mj-lt"/>
                <a:ea typeface="+mj-ea"/>
                <a:cs typeface="+mj-cs"/>
              </a:rPr>
              <a:t>Implement</a:t>
            </a:r>
            <a:r>
              <a:rPr lang="en-US" sz="1800" kern="1200" dirty="0">
                <a:solidFill>
                  <a:schemeClr val="tx1"/>
                </a:solidFill>
                <a:latin typeface="+mj-lt"/>
                <a:ea typeface="+mj-ea"/>
                <a:cs typeface="+mj-cs"/>
              </a:rPr>
              <a:t> rigorous routine maintenance schedule at all </a:t>
            </a:r>
            <a:r>
              <a:rPr lang="en-US" sz="1800" b="1" kern="1200" dirty="0">
                <a:solidFill>
                  <a:schemeClr val="tx1"/>
                </a:solidFill>
                <a:latin typeface="+mj-lt"/>
                <a:ea typeface="+mj-ea"/>
                <a:cs typeface="+mj-cs"/>
              </a:rPr>
              <a:t>high demand stations </a:t>
            </a:r>
            <a:r>
              <a:rPr lang="en-US" sz="1800" kern="1200" dirty="0">
                <a:solidFill>
                  <a:schemeClr val="tx1"/>
                </a:solidFill>
                <a:latin typeface="+mj-lt"/>
                <a:ea typeface="+mj-ea"/>
                <a:cs typeface="+mj-cs"/>
              </a:rPr>
              <a:t>in order to withstand harsh weather conditions and avoid technical issues. </a:t>
            </a:r>
            <a:br>
              <a:rPr lang="en-US" sz="1800" kern="1200" dirty="0">
                <a:solidFill>
                  <a:schemeClr val="tx1"/>
                </a:solidFill>
                <a:latin typeface="+mj-lt"/>
                <a:ea typeface="+mj-ea"/>
                <a:cs typeface="+mj-cs"/>
              </a:rPr>
            </a:br>
            <a:br>
              <a:rPr lang="en-US" sz="1800" b="1" kern="1200" dirty="0">
                <a:solidFill>
                  <a:schemeClr val="tx1"/>
                </a:solidFill>
                <a:latin typeface="+mj-lt"/>
                <a:ea typeface="+mj-ea"/>
                <a:cs typeface="+mj-cs"/>
              </a:rPr>
            </a:br>
            <a:r>
              <a:rPr lang="en-US" sz="1800" b="1" kern="1200" dirty="0">
                <a:solidFill>
                  <a:schemeClr val="tx1"/>
                </a:solidFill>
                <a:latin typeface="+mj-lt"/>
                <a:ea typeface="+mj-ea"/>
                <a:cs typeface="+mj-cs"/>
              </a:rPr>
              <a:t>Focus </a:t>
            </a:r>
            <a:r>
              <a:rPr lang="en-US" sz="1800" kern="1200" dirty="0">
                <a:solidFill>
                  <a:schemeClr val="tx1"/>
                </a:solidFill>
                <a:latin typeface="+mj-lt"/>
                <a:ea typeface="+mj-ea"/>
                <a:cs typeface="+mj-cs"/>
              </a:rPr>
              <a:t>on Standard Class and popular routes for </a:t>
            </a:r>
            <a:r>
              <a:rPr lang="en-US" sz="1800" b="1" kern="1200" dirty="0">
                <a:solidFill>
                  <a:schemeClr val="tx1"/>
                </a:solidFill>
                <a:latin typeface="+mj-lt"/>
                <a:ea typeface="+mj-ea"/>
                <a:cs typeface="+mj-cs"/>
              </a:rPr>
              <a:t>revenue optimization</a:t>
            </a:r>
            <a:r>
              <a:rPr lang="en-US" sz="1800" kern="1200" dirty="0">
                <a:solidFill>
                  <a:schemeClr val="tx1"/>
                </a:solidFill>
                <a:latin typeface="+mj-lt"/>
                <a:ea typeface="+mj-ea"/>
                <a:cs typeface="+mj-cs"/>
              </a:rPr>
              <a:t>.</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 </a:t>
            </a:r>
            <a:r>
              <a:rPr lang="en-US" sz="1800" b="1" kern="1200" dirty="0">
                <a:solidFill>
                  <a:schemeClr val="tx1"/>
                </a:solidFill>
                <a:latin typeface="+mj-lt"/>
                <a:ea typeface="+mj-ea"/>
                <a:cs typeface="+mj-cs"/>
              </a:rPr>
              <a:t>Monitor</a:t>
            </a:r>
            <a:r>
              <a:rPr lang="en-US" sz="1800" kern="1200" dirty="0">
                <a:solidFill>
                  <a:schemeClr val="tx1"/>
                </a:solidFill>
                <a:latin typeface="+mj-lt"/>
                <a:ea typeface="+mj-ea"/>
                <a:cs typeface="+mj-cs"/>
              </a:rPr>
              <a:t> seasonal trends and implement strategies to </a:t>
            </a:r>
            <a:r>
              <a:rPr lang="en-US" sz="1800" b="1" kern="1200" dirty="0">
                <a:solidFill>
                  <a:schemeClr val="tx1"/>
                </a:solidFill>
                <a:latin typeface="+mj-lt"/>
                <a:ea typeface="+mj-ea"/>
                <a:cs typeface="+mj-cs"/>
              </a:rPr>
              <a:t>stabilize revenue </a:t>
            </a:r>
            <a:r>
              <a:rPr lang="en-US" sz="1800" kern="1200" dirty="0">
                <a:solidFill>
                  <a:schemeClr val="tx1"/>
                </a:solidFill>
                <a:latin typeface="+mj-lt"/>
                <a:ea typeface="+mj-ea"/>
                <a:cs typeface="+mj-cs"/>
              </a:rPr>
              <a:t>during fluctuating months.</a:t>
            </a: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 </a:t>
            </a:r>
            <a:br>
              <a:rPr lang="en-US" sz="1800" kern="1200" dirty="0">
                <a:solidFill>
                  <a:schemeClr val="tx1"/>
                </a:solidFill>
                <a:latin typeface="+mj-lt"/>
                <a:ea typeface="+mj-ea"/>
                <a:cs typeface="+mj-cs"/>
              </a:rPr>
            </a:br>
            <a:r>
              <a:rPr lang="en-US" sz="1800" b="1" kern="1200" dirty="0">
                <a:solidFill>
                  <a:schemeClr val="tx1"/>
                </a:solidFill>
                <a:latin typeface="+mj-lt"/>
                <a:ea typeface="+mj-ea"/>
                <a:cs typeface="+mj-cs"/>
              </a:rPr>
              <a:t>Address </a:t>
            </a:r>
            <a:r>
              <a:rPr lang="en-US" sz="1800" kern="1200" dirty="0">
                <a:solidFill>
                  <a:schemeClr val="tx1"/>
                </a:solidFill>
                <a:latin typeface="+mj-lt"/>
                <a:ea typeface="+mj-ea"/>
                <a:cs typeface="+mj-cs"/>
              </a:rPr>
              <a:t>technical difficulties and staffing issues to recover $24,293 (92%) of the </a:t>
            </a:r>
            <a:r>
              <a:rPr lang="en-US" sz="1800" b="1" kern="1200" dirty="0">
                <a:solidFill>
                  <a:schemeClr val="tx1"/>
                </a:solidFill>
                <a:latin typeface="+mj-lt"/>
                <a:ea typeface="+mj-ea"/>
                <a:cs typeface="+mj-cs"/>
              </a:rPr>
              <a:t>revenue loss </a:t>
            </a:r>
            <a:r>
              <a:rPr lang="en-US" sz="1800" kern="1200" dirty="0">
                <a:solidFill>
                  <a:schemeClr val="tx1"/>
                </a:solidFill>
                <a:latin typeface="+mj-lt"/>
                <a:ea typeface="+mj-ea"/>
                <a:cs typeface="+mj-cs"/>
              </a:rPr>
              <a:t>due to delays.</a:t>
            </a:r>
            <a:br>
              <a:rPr lang="en-US" sz="1800" kern="1200" dirty="0">
                <a:solidFill>
                  <a:schemeClr val="tx1"/>
                </a:solidFill>
                <a:latin typeface="+mj-lt"/>
                <a:ea typeface="+mj-ea"/>
                <a:cs typeface="+mj-cs"/>
              </a:rPr>
            </a:br>
            <a:endParaRPr lang="en-US" sz="1800" kern="1200" dirty="0">
              <a:solidFill>
                <a:schemeClr val="tx1"/>
              </a:solidFill>
              <a:latin typeface="+mj-lt"/>
              <a:ea typeface="+mj-ea"/>
              <a:cs typeface="+mj-cs"/>
            </a:endParaRPr>
          </a:p>
        </p:txBody>
      </p:sp>
      <p:cxnSp>
        <p:nvCxnSpPr>
          <p:cNvPr id="35" name="Straight Connector 3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07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Picture 6">
            <a:extLst>
              <a:ext uri="{FF2B5EF4-FFF2-40B4-BE49-F238E27FC236}">
                <a16:creationId xmlns:a16="http://schemas.microsoft.com/office/drawing/2014/main" id="{CEA5A606-86D6-547F-A0FC-9AD56612BC7C}"/>
              </a:ext>
            </a:extLst>
          </p:cNvPr>
          <p:cNvPicPr>
            <a:picLocks noChangeAspect="1"/>
          </p:cNvPicPr>
          <p:nvPr/>
        </p:nvPicPr>
        <p:blipFill>
          <a:blip r:embed="rId4"/>
          <a:stretch>
            <a:fillRect/>
          </a:stretch>
        </p:blipFill>
        <p:spPr>
          <a:xfrm>
            <a:off x="0" y="-1"/>
            <a:ext cx="12192000" cy="6857999"/>
          </a:xfrm>
          <a:prstGeom prst="rect">
            <a:avLst/>
          </a:prstGeom>
        </p:spPr>
      </p:pic>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AEF0864-4215-4679-3BCC-D52CA021E1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972B7555-D11F-3E3B-0B1D-39BA5A58DD31}"/>
              </a:ext>
            </a:extLst>
          </p:cNvPr>
          <p:cNvSpPr/>
          <p:nvPr/>
        </p:nvSpPr>
        <p:spPr>
          <a:xfrm>
            <a:off x="0" y="0"/>
            <a:ext cx="7453745"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extBox 2"/>
          <p:cNvSpPr txBox="1"/>
          <p:nvPr/>
        </p:nvSpPr>
        <p:spPr>
          <a:xfrm>
            <a:off x="11857440" y="6481180"/>
            <a:ext cx="390492" cy="307777"/>
          </a:xfrm>
          <a:prstGeom prst="rect">
            <a:avLst/>
          </a:prstGeom>
          <a:noFill/>
        </p:spPr>
        <p:txBody>
          <a:bodyPr wrap="none" rtlCol="0">
            <a:spAutoFit/>
          </a:bodyPr>
          <a:lstStyle/>
          <a:p>
            <a:pPr rtl="0"/>
            <a:r>
              <a:rPr lang="en-gb" sz="1400" b="1">
                <a:solidFill>
                  <a:schemeClr val="bg1"/>
                </a:solidFill>
              </a:rPr>
              <a:t>10</a:t>
            </a:r>
          </a:p>
        </p:txBody>
      </p:sp>
      <p:sp>
        <p:nvSpPr>
          <p:cNvPr id="102" name="TextBox 101"/>
          <p:cNvSpPr txBox="1"/>
          <p:nvPr/>
        </p:nvSpPr>
        <p:spPr>
          <a:xfrm>
            <a:off x="813623" y="1767006"/>
            <a:ext cx="5711002" cy="3323987"/>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rtl="0"/>
            <a:r>
              <a:rPr lang="en-US" b="1" dirty="0">
                <a:solidFill>
                  <a:schemeClr val="bg1"/>
                </a:solidFill>
              </a:rPr>
              <a:t>This project aims to analyze a dataset of UK train ticket purchases to gain insights into passenger behaviour, pricing trends, and operational efficiency. </a:t>
            </a:r>
          </a:p>
          <a:p>
            <a:pPr rtl="0"/>
            <a:endParaRPr lang="en-US" b="1" dirty="0">
              <a:solidFill>
                <a:schemeClr val="bg1"/>
              </a:solidFill>
            </a:endParaRPr>
          </a:p>
          <a:p>
            <a:pPr rtl="0"/>
            <a:r>
              <a:rPr lang="en-US" b="1" dirty="0">
                <a:solidFill>
                  <a:schemeClr val="bg1"/>
                </a:solidFill>
              </a:rPr>
              <a:t>The dataset includes details such as ticket prices, purchase methods, rail card usage, journey times, and delay information. </a:t>
            </a:r>
          </a:p>
          <a:p>
            <a:pPr rtl="0"/>
            <a:endParaRPr lang="en-US" b="1" dirty="0">
              <a:solidFill>
                <a:schemeClr val="bg1"/>
              </a:solidFill>
            </a:endParaRPr>
          </a:p>
          <a:p>
            <a:pPr rtl="0"/>
            <a:r>
              <a:rPr lang="en-US" b="1" dirty="0">
                <a:solidFill>
                  <a:schemeClr val="bg1"/>
                </a:solidFill>
              </a:rPr>
              <a:t>By exploring this data, we hope to identify patterns and trends that can inform decision-making related to pricing strategies, service improvements, and resource allocation within the UK rail network.</a:t>
            </a:r>
            <a:endParaRPr lang="en-gb" b="1" dirty="0">
              <a:solidFill>
                <a:schemeClr val="bg1"/>
              </a:solidFill>
            </a:endParaRPr>
          </a:p>
        </p:txBody>
      </p:sp>
      <p:sp>
        <p:nvSpPr>
          <p:cNvPr id="103" name="TextBox 102"/>
          <p:cNvSpPr txBox="1"/>
          <p:nvPr/>
        </p:nvSpPr>
        <p:spPr>
          <a:xfrm>
            <a:off x="813623" y="455825"/>
            <a:ext cx="5449579" cy="553998"/>
          </a:xfrm>
          <a:prstGeom prst="rect">
            <a:avLst/>
          </a:prstGeom>
          <a:noFill/>
        </p:spPr>
        <p:txBody>
          <a:bodyPr wrap="square" lIns="0" tIns="0" rIns="0" bIns="0" rtlCol="0">
            <a:spAutoFit/>
          </a:bodyPr>
          <a:lstStyle/>
          <a:p>
            <a:pPr rtl="0">
              <a:tabLst>
                <a:tab pos="347663" algn="l"/>
              </a:tabLst>
            </a:pPr>
            <a:r>
              <a:rPr lang="en-US" sz="3600" b="1" dirty="0">
                <a:solidFill>
                  <a:srgbClr val="FFFFFF"/>
                </a:solidFill>
                <a:latin typeface="+mj-lt"/>
              </a:rPr>
              <a:t>Overview</a:t>
            </a:r>
            <a:endParaRPr lang="en-gb" sz="3600" b="1" dirty="0">
              <a:solidFill>
                <a:srgbClr val="FFFFFF"/>
              </a:solidFill>
              <a:latin typeface="+mj-lt"/>
            </a:endParaRPr>
          </a:p>
        </p:txBody>
      </p:sp>
      <p:cxnSp>
        <p:nvCxnSpPr>
          <p:cNvPr id="105" name="Straight Connector 104">
            <a:extLst>
              <a:ext uri="{C183D7F6-B498-43B3-948B-1728B52AA6E4}">
                <adec:decorative xmlns:adec="http://schemas.microsoft.com/office/drawing/2017/decorative" val="1"/>
              </a:ext>
            </a:extLst>
          </p:cNvPr>
          <p:cNvCxnSpPr>
            <a:cxnSpLocks/>
          </p:cNvCxnSpPr>
          <p:nvPr/>
        </p:nvCxnSpPr>
        <p:spPr>
          <a:xfrm>
            <a:off x="813623" y="1185086"/>
            <a:ext cx="151047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6891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972FD61-A278-4E69-85DE-75B38C250625}"/>
              </a:ext>
            </a:extLst>
          </p:cNvPr>
          <p:cNvSpPr txBox="1"/>
          <p:nvPr/>
        </p:nvSpPr>
        <p:spPr>
          <a:xfrm>
            <a:off x="5596501" y="489508"/>
            <a:ext cx="5754896" cy="1667569"/>
          </a:xfrm>
          <a:prstGeom prst="rect">
            <a:avLst/>
          </a:prstGeom>
        </p:spPr>
        <p:txBody>
          <a:bodyPr vert="horz" lIns="91440" tIns="45720" rIns="91440" bIns="45720" rtlCol="0" anchor="b">
            <a:normAutofit/>
          </a:bodyPr>
          <a:lstStyle/>
          <a:p>
            <a:pPr defTabSz="914400">
              <a:lnSpc>
                <a:spcPct val="90000"/>
              </a:lnSpc>
              <a:spcBef>
                <a:spcPct val="0"/>
              </a:spcBef>
              <a:spcAft>
                <a:spcPts val="600"/>
              </a:spcAft>
              <a:tabLst>
                <a:tab pos="347663" algn="l"/>
              </a:tabLst>
            </a:pPr>
            <a:r>
              <a:rPr lang="en-US" sz="4000" b="1" kern="1200" dirty="0">
                <a:solidFill>
                  <a:schemeClr val="tx1"/>
                </a:solidFill>
                <a:latin typeface="+mj-lt"/>
                <a:ea typeface="+mj-ea"/>
                <a:cs typeface="+mj-cs"/>
              </a:rPr>
              <a:t>Data Overview</a:t>
            </a:r>
          </a:p>
        </p:txBody>
      </p:sp>
      <p:pic>
        <p:nvPicPr>
          <p:cNvPr id="4" name="Graphic 3" descr="Train with solid fill">
            <a:extLst>
              <a:ext uri="{FF2B5EF4-FFF2-40B4-BE49-F238E27FC236}">
                <a16:creationId xmlns:a16="http://schemas.microsoft.com/office/drawing/2014/main" id="{D866C025-B88B-55FC-29A1-EB84564CA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130" y="1275070"/>
            <a:ext cx="3876165" cy="3876165"/>
          </a:xfrm>
          <a:prstGeom prst="rect">
            <a:avLst/>
          </a:prstGeom>
        </p:spPr>
      </p:pic>
      <p:sp>
        <p:nvSpPr>
          <p:cNvPr id="52" name="Rectangle 5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71F5C937-DCA6-BF4B-3835-DCBCBABA3FD7}"/>
              </a:ext>
            </a:extLst>
          </p:cNvPr>
          <p:cNvGraphicFramePr/>
          <p:nvPr>
            <p:extLst>
              <p:ext uri="{D42A27DB-BD31-4B8C-83A1-F6EECF244321}">
                <p14:modId xmlns:p14="http://schemas.microsoft.com/office/powerpoint/2010/main" val="998326750"/>
              </p:ext>
            </p:extLst>
          </p:nvPr>
        </p:nvGraphicFramePr>
        <p:xfrm>
          <a:off x="5596502" y="2405894"/>
          <a:ext cx="5754896" cy="31974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0815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CEE345B-97C7-04B1-81F7-B83E537CDEC6}"/>
              </a:ext>
            </a:extLst>
          </p:cNvPr>
          <p:cNvCxnSpPr>
            <a:cxnSpLocks/>
          </p:cNvCxnSpPr>
          <p:nvPr/>
        </p:nvCxnSpPr>
        <p:spPr>
          <a:xfrm>
            <a:off x="2003631" y="3407281"/>
            <a:ext cx="8458467" cy="47567"/>
          </a:xfrm>
          <a:prstGeom prst="line">
            <a:avLst/>
          </a:prstGeom>
          <a:ln w="28575"/>
        </p:spPr>
        <p:style>
          <a:lnRef idx="2">
            <a:schemeClr val="dk1"/>
          </a:lnRef>
          <a:fillRef idx="0">
            <a:schemeClr val="dk1"/>
          </a:fillRef>
          <a:effectRef idx="1">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a:xfrm>
            <a:off x="9493791" y="3561787"/>
            <a:ext cx="0" cy="7057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418128" y="4687421"/>
            <a:ext cx="2151326" cy="861774"/>
          </a:xfrm>
          <a:prstGeom prst="rect">
            <a:avLst/>
          </a:prstGeom>
          <a:noFill/>
        </p:spPr>
        <p:txBody>
          <a:bodyPr wrap="square" lIns="0" tIns="0" rIns="0" bIns="0" rtlCol="0">
            <a:spAutoFit/>
          </a:bodyPr>
          <a:lstStyle/>
          <a:p>
            <a:pPr algn="ctr" rtl="0"/>
            <a:r>
              <a:rPr lang="en-US" sz="1400" dirty="0"/>
              <a:t>Creating dynamic dashboards and reports using Tableau for actionable insights.</a:t>
            </a:r>
            <a:endParaRPr lang="en-US" sz="1400" dirty="0">
              <a:solidFill>
                <a:srgbClr val="30353F"/>
              </a:solidFill>
            </a:endParaRPr>
          </a:p>
        </p:txBody>
      </p:sp>
      <p:sp>
        <p:nvSpPr>
          <p:cNvPr id="71" name="TextBox 70"/>
          <p:cNvSpPr txBox="1"/>
          <p:nvPr/>
        </p:nvSpPr>
        <p:spPr>
          <a:xfrm>
            <a:off x="8504481" y="4377959"/>
            <a:ext cx="1978619" cy="215444"/>
          </a:xfrm>
          <a:prstGeom prst="rect">
            <a:avLst/>
          </a:prstGeom>
          <a:noFill/>
        </p:spPr>
        <p:txBody>
          <a:bodyPr wrap="none" lIns="0" tIns="0" rIns="0" bIns="0" rtlCol="0">
            <a:spAutoFit/>
          </a:bodyPr>
          <a:lstStyle/>
          <a:p>
            <a:pPr algn="ctr" rtl="0"/>
            <a:r>
              <a:rPr lang="en-gb" sz="1400" b="1" dirty="0">
                <a:solidFill>
                  <a:schemeClr val="accent1"/>
                </a:solidFill>
              </a:rPr>
              <a:t>Interactive Visualisation</a:t>
            </a:r>
          </a:p>
        </p:txBody>
      </p:sp>
      <p:sp>
        <p:nvSpPr>
          <p:cNvPr id="73" name="Oval 72">
            <a:extLst>
              <a:ext uri="{C183D7F6-B498-43B3-948B-1728B52AA6E4}">
                <adec:decorative xmlns:adec="http://schemas.microsoft.com/office/drawing/2017/decorative" val="1"/>
              </a:ext>
            </a:extLst>
          </p:cNvPr>
          <p:cNvSpPr/>
          <p:nvPr/>
        </p:nvSpPr>
        <p:spPr>
          <a:xfrm>
            <a:off x="10015169" y="3139649"/>
            <a:ext cx="630400" cy="630398"/>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2" name="TextBox 71"/>
          <p:cNvSpPr txBox="1"/>
          <p:nvPr/>
        </p:nvSpPr>
        <p:spPr>
          <a:xfrm>
            <a:off x="9118690" y="2817016"/>
            <a:ext cx="750206" cy="215444"/>
          </a:xfrm>
          <a:prstGeom prst="rect">
            <a:avLst/>
          </a:prstGeom>
          <a:noFill/>
        </p:spPr>
        <p:txBody>
          <a:bodyPr wrap="none" lIns="0" tIns="0" rIns="0" bIns="0" rtlCol="0">
            <a:spAutoFit/>
          </a:bodyPr>
          <a:lstStyle/>
          <a:p>
            <a:pPr algn="ctr" rtl="0"/>
            <a:r>
              <a:rPr lang="en-gb" sz="1400" b="1" dirty="0">
                <a:solidFill>
                  <a:schemeClr val="accent1"/>
                </a:solidFill>
              </a:rPr>
              <a:t>4</a:t>
            </a:r>
            <a:r>
              <a:rPr lang="en-gb" sz="1400" b="1" baseline="30000" dirty="0">
                <a:solidFill>
                  <a:schemeClr val="accent1"/>
                </a:solidFill>
              </a:rPr>
              <a:t>th</a:t>
            </a:r>
            <a:r>
              <a:rPr lang="en-gb" sz="1400" b="1" dirty="0">
                <a:solidFill>
                  <a:schemeClr val="accent1"/>
                </a:solidFill>
              </a:rPr>
              <a:t> Phase</a:t>
            </a:r>
          </a:p>
        </p:txBody>
      </p:sp>
      <p:sp>
        <p:nvSpPr>
          <p:cNvPr id="32" name="TextBox 31"/>
          <p:cNvSpPr txBox="1"/>
          <p:nvPr/>
        </p:nvSpPr>
        <p:spPr>
          <a:xfrm>
            <a:off x="678983" y="1207620"/>
            <a:ext cx="2800130" cy="1292662"/>
          </a:xfrm>
          <a:prstGeom prst="rect">
            <a:avLst/>
          </a:prstGeom>
          <a:noFill/>
        </p:spPr>
        <p:txBody>
          <a:bodyPr wrap="square" lIns="0" tIns="0" rIns="0" bIns="0" rtlCol="0">
            <a:spAutoFit/>
          </a:bodyPr>
          <a:lstStyle/>
          <a:p>
            <a:pPr algn="ctr" rtl="0"/>
            <a:r>
              <a:rPr lang="en-US" sz="1400" dirty="0"/>
              <a:t>Utilizing Python libraries like Pandas and Matplotlib for initial data refinement and </a:t>
            </a:r>
            <a:r>
              <a:rPr lang="en-US" sz="1400" dirty="0">
                <a:solidFill>
                  <a:srgbClr val="30353F"/>
                </a:solidFill>
              </a:rPr>
              <a:t>Structuring and querying data effectively using SQL for deeper analysis.</a:t>
            </a:r>
          </a:p>
          <a:p>
            <a:pPr algn="ctr" rtl="0"/>
            <a:endParaRPr lang="en-US" sz="1400" dirty="0">
              <a:solidFill>
                <a:srgbClr val="30353F"/>
              </a:solidFill>
            </a:endParaRPr>
          </a:p>
        </p:txBody>
      </p:sp>
      <p:cxnSp>
        <p:nvCxnSpPr>
          <p:cNvPr id="29" name="Straight Connector 28">
            <a:extLst>
              <a:ext uri="{C183D7F6-B498-43B3-948B-1728B52AA6E4}">
                <adec:decorative xmlns:adec="http://schemas.microsoft.com/office/drawing/2017/decorative" val="1"/>
              </a:ext>
            </a:extLst>
          </p:cNvPr>
          <p:cNvCxnSpPr/>
          <p:nvPr/>
        </p:nvCxnSpPr>
        <p:spPr>
          <a:xfrm>
            <a:off x="2127685" y="2645418"/>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 58">
            <a:extLst>
              <a:ext uri="{C183D7F6-B498-43B3-948B-1728B52AA6E4}">
                <adec:decorative xmlns:adec="http://schemas.microsoft.com/office/drawing/2017/decorative" val="1"/>
              </a:ext>
            </a:extLst>
          </p:cNvPr>
          <p:cNvSpPr/>
          <p:nvPr/>
        </p:nvSpPr>
        <p:spPr>
          <a:xfrm>
            <a:off x="1812488" y="3092082"/>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3" name="TextBox 32"/>
          <p:cNvSpPr txBox="1"/>
          <p:nvPr/>
        </p:nvSpPr>
        <p:spPr>
          <a:xfrm>
            <a:off x="1827345" y="3931794"/>
            <a:ext cx="639599" cy="215444"/>
          </a:xfrm>
          <a:prstGeom prst="rect">
            <a:avLst/>
          </a:prstGeom>
          <a:noFill/>
        </p:spPr>
        <p:txBody>
          <a:bodyPr wrap="none" lIns="0" tIns="0" rIns="0" bIns="0" rtlCol="0">
            <a:spAutoFit/>
          </a:bodyPr>
          <a:lstStyle/>
          <a:p>
            <a:pPr algn="ctr" rtl="0"/>
            <a:r>
              <a:rPr lang="en-US" sz="1400" b="1" dirty="0">
                <a:solidFill>
                  <a:srgbClr val="30353F"/>
                </a:solidFill>
              </a:rPr>
              <a:t>1</a:t>
            </a:r>
            <a:r>
              <a:rPr lang="en-US" sz="1400" b="1" baseline="30000" dirty="0">
                <a:solidFill>
                  <a:srgbClr val="30353F"/>
                </a:solidFill>
              </a:rPr>
              <a:t>st</a:t>
            </a:r>
            <a:r>
              <a:rPr lang="en-US" sz="1400" b="1" dirty="0">
                <a:solidFill>
                  <a:srgbClr val="30353F"/>
                </a:solidFill>
              </a:rPr>
              <a:t> Phase</a:t>
            </a:r>
            <a:endParaRPr lang="en-gb" sz="1400" b="1" dirty="0">
              <a:solidFill>
                <a:srgbClr val="30353F"/>
              </a:solidFill>
            </a:endParaRPr>
          </a:p>
        </p:txBody>
      </p:sp>
      <p:sp>
        <p:nvSpPr>
          <p:cNvPr id="51" name="TextBox 50"/>
          <p:cNvSpPr txBox="1"/>
          <p:nvPr/>
        </p:nvSpPr>
        <p:spPr>
          <a:xfrm>
            <a:off x="757432" y="873564"/>
            <a:ext cx="2584875" cy="215444"/>
          </a:xfrm>
          <a:prstGeom prst="rect">
            <a:avLst/>
          </a:prstGeom>
          <a:noFill/>
        </p:spPr>
        <p:txBody>
          <a:bodyPr wrap="none" lIns="0" tIns="0" rIns="0" bIns="0" rtlCol="0">
            <a:spAutoFit/>
          </a:bodyPr>
          <a:lstStyle/>
          <a:p>
            <a:pPr algn="ctr" rtl="0"/>
            <a:r>
              <a:rPr lang="en-US" sz="1400" b="1" dirty="0">
                <a:solidFill>
                  <a:srgbClr val="30353F"/>
                </a:solidFill>
              </a:rPr>
              <a:t>Data P</a:t>
            </a:r>
            <a:r>
              <a:rPr lang="en-gb" sz="1400" b="1" dirty="0">
                <a:solidFill>
                  <a:srgbClr val="30353F"/>
                </a:solidFill>
              </a:rPr>
              <a:t>reprocessing and Modelling</a:t>
            </a:r>
          </a:p>
        </p:txBody>
      </p:sp>
      <p:cxnSp>
        <p:nvCxnSpPr>
          <p:cNvPr id="66" name="Straight Connector 65">
            <a:extLst>
              <a:ext uri="{C183D7F6-B498-43B3-948B-1728B52AA6E4}">
                <adec:decorative xmlns:adec="http://schemas.microsoft.com/office/drawing/2017/decorative" val="1"/>
              </a:ext>
            </a:extLst>
          </p:cNvPr>
          <p:cNvCxnSpPr/>
          <p:nvPr/>
        </p:nvCxnSpPr>
        <p:spPr>
          <a:xfrm>
            <a:off x="4816517" y="3561787"/>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789984" y="4687421"/>
            <a:ext cx="2151326" cy="1077218"/>
          </a:xfrm>
          <a:prstGeom prst="rect">
            <a:avLst/>
          </a:prstGeom>
          <a:noFill/>
        </p:spPr>
        <p:txBody>
          <a:bodyPr wrap="square" lIns="0" tIns="0" rIns="0" bIns="0" rtlCol="0">
            <a:spAutoFit/>
          </a:bodyPr>
          <a:lstStyle/>
          <a:p>
            <a:pPr algn="ctr" rtl="0"/>
            <a:r>
              <a:rPr lang="en-US" sz="1400" dirty="0"/>
              <a:t>Leveraging Python (Pandas, Matplotlib, Seaborn) and SQL to thoroughly explore the dataset and uncover hidden patterns.</a:t>
            </a:r>
          </a:p>
        </p:txBody>
      </p:sp>
      <p:sp>
        <p:nvSpPr>
          <p:cNvPr id="60" name="Oval 59">
            <a:extLst>
              <a:ext uri="{C183D7F6-B498-43B3-948B-1728B52AA6E4}">
                <adec:decorative xmlns:adec="http://schemas.microsoft.com/office/drawing/2017/decorative" val="1"/>
              </a:ext>
            </a:extLst>
          </p:cNvPr>
          <p:cNvSpPr/>
          <p:nvPr/>
        </p:nvSpPr>
        <p:spPr>
          <a:xfrm>
            <a:off x="4491097" y="3139649"/>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8" name="TextBox 57"/>
          <p:cNvSpPr txBox="1"/>
          <p:nvPr/>
        </p:nvSpPr>
        <p:spPr>
          <a:xfrm>
            <a:off x="3866068" y="4377959"/>
            <a:ext cx="1900905" cy="215444"/>
          </a:xfrm>
          <a:prstGeom prst="rect">
            <a:avLst/>
          </a:prstGeom>
          <a:noFill/>
        </p:spPr>
        <p:txBody>
          <a:bodyPr wrap="none" lIns="0" tIns="0" rIns="0" bIns="0" rtlCol="0">
            <a:spAutoFit/>
          </a:bodyPr>
          <a:lstStyle/>
          <a:p>
            <a:pPr algn="ctr" rtl="0"/>
            <a:r>
              <a:rPr lang="en-US" sz="1400" b="1" dirty="0">
                <a:solidFill>
                  <a:srgbClr val="667181"/>
                </a:solidFill>
              </a:rPr>
              <a:t>Exploratory Data Analysis</a:t>
            </a:r>
            <a:endParaRPr lang="en-gb" sz="1400" b="1" dirty="0">
              <a:solidFill>
                <a:srgbClr val="667181"/>
              </a:solidFill>
            </a:endParaRPr>
          </a:p>
        </p:txBody>
      </p:sp>
      <p:sp>
        <p:nvSpPr>
          <p:cNvPr id="64" name="TextBox 63"/>
          <p:cNvSpPr txBox="1"/>
          <p:nvPr/>
        </p:nvSpPr>
        <p:spPr>
          <a:xfrm>
            <a:off x="4447227" y="2817015"/>
            <a:ext cx="718146" cy="215444"/>
          </a:xfrm>
          <a:prstGeom prst="rect">
            <a:avLst/>
          </a:prstGeom>
          <a:noFill/>
        </p:spPr>
        <p:txBody>
          <a:bodyPr wrap="none" lIns="0" tIns="0" rIns="0" bIns="0" rtlCol="0">
            <a:spAutoFit/>
          </a:bodyPr>
          <a:lstStyle/>
          <a:p>
            <a:pPr algn="ctr" rtl="0"/>
            <a:r>
              <a:rPr lang="en-US" sz="1400" b="1" dirty="0">
                <a:solidFill>
                  <a:srgbClr val="667181"/>
                </a:solidFill>
              </a:rPr>
              <a:t>2</a:t>
            </a:r>
            <a:r>
              <a:rPr lang="en-gb" sz="1400" b="1" baseline="30000" dirty="0">
                <a:solidFill>
                  <a:srgbClr val="667181"/>
                </a:solidFill>
              </a:rPr>
              <a:t>nd</a:t>
            </a:r>
            <a:r>
              <a:rPr lang="en-gb" sz="1400" b="1" dirty="0">
                <a:solidFill>
                  <a:srgbClr val="667181"/>
                </a:solidFill>
              </a:rPr>
              <a:t> Phase</a:t>
            </a:r>
          </a:p>
        </p:txBody>
      </p:sp>
      <p:cxnSp>
        <p:nvCxnSpPr>
          <p:cNvPr id="65" name="Straight Connector 64">
            <a:extLst>
              <a:ext uri="{C183D7F6-B498-43B3-948B-1728B52AA6E4}">
                <adec:decorative xmlns:adec="http://schemas.microsoft.com/office/drawing/2017/decorative" val="1"/>
              </a:ext>
            </a:extLst>
          </p:cNvPr>
          <p:cNvCxnSpPr/>
          <p:nvPr/>
        </p:nvCxnSpPr>
        <p:spPr>
          <a:xfrm>
            <a:off x="7417801" y="2645418"/>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062211" y="3931794"/>
            <a:ext cx="691729" cy="215444"/>
          </a:xfrm>
          <a:prstGeom prst="rect">
            <a:avLst/>
          </a:prstGeom>
          <a:noFill/>
        </p:spPr>
        <p:txBody>
          <a:bodyPr wrap="none" lIns="0" tIns="0" rIns="0" bIns="0" rtlCol="0">
            <a:spAutoFit/>
          </a:bodyPr>
          <a:lstStyle/>
          <a:p>
            <a:pPr algn="ctr" rtl="0"/>
            <a:r>
              <a:rPr lang="en-US" sz="1400" b="1" dirty="0">
                <a:solidFill>
                  <a:srgbClr val="98A3AD"/>
                </a:solidFill>
              </a:rPr>
              <a:t>3</a:t>
            </a:r>
            <a:r>
              <a:rPr lang="en-gb" sz="1400" b="1" baseline="30000" dirty="0">
                <a:solidFill>
                  <a:srgbClr val="98A3AD"/>
                </a:solidFill>
              </a:rPr>
              <a:t>rd</a:t>
            </a:r>
            <a:r>
              <a:rPr lang="en-gb" sz="1400" b="1" dirty="0">
                <a:solidFill>
                  <a:srgbClr val="98A3AD"/>
                </a:solidFill>
              </a:rPr>
              <a:t> Phase</a:t>
            </a:r>
          </a:p>
        </p:txBody>
      </p:sp>
      <p:sp>
        <p:nvSpPr>
          <p:cNvPr id="69" name="Oval 68">
            <a:extLst>
              <a:ext uri="{C183D7F6-B498-43B3-948B-1728B52AA6E4}">
                <adec:decorative xmlns:adec="http://schemas.microsoft.com/office/drawing/2017/decorative" val="1"/>
              </a:ext>
            </a:extLst>
          </p:cNvPr>
          <p:cNvSpPr/>
          <p:nvPr/>
        </p:nvSpPr>
        <p:spPr>
          <a:xfrm>
            <a:off x="7111838" y="3139649"/>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1" name="TextBox 60"/>
          <p:cNvSpPr txBox="1"/>
          <p:nvPr/>
        </p:nvSpPr>
        <p:spPr>
          <a:xfrm>
            <a:off x="6361594" y="1764916"/>
            <a:ext cx="2151326" cy="646331"/>
          </a:xfrm>
          <a:prstGeom prst="rect">
            <a:avLst/>
          </a:prstGeom>
          <a:noFill/>
        </p:spPr>
        <p:txBody>
          <a:bodyPr wrap="square" lIns="0" tIns="0" rIns="0" bIns="0" rtlCol="0">
            <a:spAutoFit/>
          </a:bodyPr>
          <a:lstStyle/>
          <a:p>
            <a:pPr algn="ctr" rtl="0"/>
            <a:r>
              <a:rPr lang="en-US" sz="1400" dirty="0"/>
              <a:t>Applying Python (Scikit-learn) for predictive insights into future trends.</a:t>
            </a:r>
            <a:endParaRPr lang="en-US" sz="1400" dirty="0">
              <a:solidFill>
                <a:srgbClr val="30353F"/>
              </a:solidFill>
            </a:endParaRPr>
          </a:p>
        </p:txBody>
      </p:sp>
      <p:sp>
        <p:nvSpPr>
          <p:cNvPr id="62" name="TextBox 61"/>
          <p:cNvSpPr txBox="1"/>
          <p:nvPr/>
        </p:nvSpPr>
        <p:spPr>
          <a:xfrm>
            <a:off x="6959518" y="1455454"/>
            <a:ext cx="857222" cy="215444"/>
          </a:xfrm>
          <a:prstGeom prst="rect">
            <a:avLst/>
          </a:prstGeom>
          <a:noFill/>
        </p:spPr>
        <p:txBody>
          <a:bodyPr wrap="none" lIns="0" tIns="0" rIns="0" bIns="0" rtlCol="0">
            <a:spAutoFit/>
          </a:bodyPr>
          <a:lstStyle/>
          <a:p>
            <a:pPr algn="ctr" rtl="0"/>
            <a:r>
              <a:rPr lang="en-US" sz="1400" b="1" dirty="0">
                <a:solidFill>
                  <a:srgbClr val="98A3AD"/>
                </a:solidFill>
              </a:rPr>
              <a:t>Forecasting</a:t>
            </a:r>
            <a:endParaRPr lang="en-gb" sz="1400" b="1" dirty="0">
              <a:solidFill>
                <a:srgbClr val="98A3AD"/>
              </a:solidFill>
            </a:endParaRPr>
          </a:p>
        </p:txBody>
      </p:sp>
      <p:sp>
        <p:nvSpPr>
          <p:cNvPr id="45" name="TextBox 44">
            <a:extLst>
              <a:ext uri="{FF2B5EF4-FFF2-40B4-BE49-F238E27FC236}">
                <a16:creationId xmlns:a16="http://schemas.microsoft.com/office/drawing/2014/main" id="{6972FD61-A278-4E69-85DE-75B38C250625}"/>
              </a:ext>
            </a:extLst>
          </p:cNvPr>
          <p:cNvSpPr txBox="1"/>
          <p:nvPr/>
        </p:nvSpPr>
        <p:spPr>
          <a:xfrm>
            <a:off x="4703791" y="346724"/>
            <a:ext cx="2784417" cy="492443"/>
          </a:xfrm>
          <a:prstGeom prst="rect">
            <a:avLst/>
          </a:prstGeom>
          <a:noFill/>
        </p:spPr>
        <p:txBody>
          <a:bodyPr wrap="none" lIns="0" tIns="0" rIns="0" bIns="0" rtlCol="0">
            <a:spAutoFit/>
          </a:bodyPr>
          <a:lstStyle/>
          <a:p>
            <a:pPr algn="ctr" rtl="0">
              <a:tabLst>
                <a:tab pos="347663" algn="l"/>
              </a:tabLst>
            </a:pPr>
            <a:r>
              <a:rPr lang="en-US" sz="3200" b="1" dirty="0">
                <a:solidFill>
                  <a:srgbClr val="30353F"/>
                </a:solidFill>
                <a:latin typeface="+mj-lt"/>
              </a:rPr>
              <a:t>Methodology</a:t>
            </a:r>
            <a:r>
              <a:rPr lang="en-gb" sz="3200" b="1" dirty="0">
                <a:solidFill>
                  <a:srgbClr val="30353F"/>
                </a:solidFill>
                <a:latin typeface="+mj-lt"/>
              </a:rPr>
              <a:t> </a:t>
            </a:r>
          </a:p>
        </p:txBody>
      </p:sp>
    </p:spTree>
    <p:extLst>
      <p:ext uri="{BB962C8B-B14F-4D97-AF65-F5344CB8AC3E}">
        <p14:creationId xmlns:p14="http://schemas.microsoft.com/office/powerpoint/2010/main" val="282924707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AEF0864-4215-4679-3BCC-D52CA021E1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972B7555-D11F-3E3B-0B1D-39BA5A58DD31}"/>
              </a:ext>
            </a:extLst>
          </p:cNvPr>
          <p:cNvSpPr/>
          <p:nvPr/>
        </p:nvSpPr>
        <p:spPr>
          <a:xfrm>
            <a:off x="0" y="0"/>
            <a:ext cx="7453745"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extBox 2"/>
          <p:cNvSpPr txBox="1"/>
          <p:nvPr/>
        </p:nvSpPr>
        <p:spPr>
          <a:xfrm>
            <a:off x="11857440" y="6481180"/>
            <a:ext cx="390492" cy="307777"/>
          </a:xfrm>
          <a:prstGeom prst="rect">
            <a:avLst/>
          </a:prstGeom>
          <a:noFill/>
        </p:spPr>
        <p:txBody>
          <a:bodyPr wrap="none" rtlCol="0">
            <a:spAutoFit/>
          </a:bodyPr>
          <a:lstStyle/>
          <a:p>
            <a:pPr rtl="0"/>
            <a:r>
              <a:rPr lang="en-gb" sz="1400" b="1">
                <a:solidFill>
                  <a:schemeClr val="bg1"/>
                </a:solidFill>
              </a:rPr>
              <a:t>10</a:t>
            </a:r>
          </a:p>
        </p:txBody>
      </p:sp>
      <p:sp>
        <p:nvSpPr>
          <p:cNvPr id="103" name="TextBox 102"/>
          <p:cNvSpPr txBox="1"/>
          <p:nvPr/>
        </p:nvSpPr>
        <p:spPr>
          <a:xfrm>
            <a:off x="1481224" y="2818970"/>
            <a:ext cx="5449579" cy="553998"/>
          </a:xfrm>
          <a:prstGeom prst="rect">
            <a:avLst/>
          </a:prstGeom>
          <a:noFill/>
        </p:spPr>
        <p:txBody>
          <a:bodyPr wrap="square" lIns="0" tIns="0" rIns="0" bIns="0" rtlCol="0">
            <a:spAutoFit/>
          </a:bodyPr>
          <a:lstStyle/>
          <a:p>
            <a:pPr rtl="0">
              <a:tabLst>
                <a:tab pos="347663" algn="l"/>
              </a:tabLst>
            </a:pPr>
            <a:r>
              <a:rPr lang="en-US" sz="3600" b="1" dirty="0">
                <a:solidFill>
                  <a:srgbClr val="FFFFFF"/>
                </a:solidFill>
                <a:latin typeface="+mj-lt"/>
              </a:rPr>
              <a:t>Data Preprocessing</a:t>
            </a:r>
            <a:endParaRPr lang="en-gb" sz="3600" b="1" dirty="0">
              <a:solidFill>
                <a:srgbClr val="FFFFFF"/>
              </a:solidFill>
              <a:latin typeface="+mj-lt"/>
            </a:endParaRPr>
          </a:p>
        </p:txBody>
      </p:sp>
      <p:cxnSp>
        <p:nvCxnSpPr>
          <p:cNvPr id="105" name="Straight Connector 104">
            <a:extLst>
              <a:ext uri="{C183D7F6-B498-43B3-948B-1728B52AA6E4}">
                <adec:decorative xmlns:adec="http://schemas.microsoft.com/office/drawing/2017/decorative" val="1"/>
              </a:ext>
            </a:extLst>
          </p:cNvPr>
          <p:cNvCxnSpPr>
            <a:cxnSpLocks/>
          </p:cNvCxnSpPr>
          <p:nvPr/>
        </p:nvCxnSpPr>
        <p:spPr>
          <a:xfrm>
            <a:off x="1481224" y="3577304"/>
            <a:ext cx="30564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3795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pPr rtl="0"/>
            <a:r>
              <a:rPr lang="en-gb"/>
              <a:t>Your logo</a:t>
            </a:r>
          </a:p>
        </p:txBody>
      </p:sp>
      <p:sp>
        <p:nvSpPr>
          <p:cNvPr id="45" name="TextBox 44">
            <a:extLst>
              <a:ext uri="{FF2B5EF4-FFF2-40B4-BE49-F238E27FC236}">
                <a16:creationId xmlns:a16="http://schemas.microsoft.com/office/drawing/2014/main" id="{6972FD61-A278-4E69-85DE-75B38C250625}"/>
              </a:ext>
            </a:extLst>
          </p:cNvPr>
          <p:cNvSpPr txBox="1"/>
          <p:nvPr/>
        </p:nvSpPr>
        <p:spPr>
          <a:xfrm>
            <a:off x="4699789" y="165381"/>
            <a:ext cx="2792432" cy="492443"/>
          </a:xfrm>
          <a:prstGeom prst="rect">
            <a:avLst/>
          </a:prstGeom>
          <a:noFill/>
        </p:spPr>
        <p:txBody>
          <a:bodyPr wrap="none" lIns="0" tIns="0" rIns="0" bIns="0" rtlCol="0">
            <a:spAutoFit/>
          </a:bodyPr>
          <a:lstStyle/>
          <a:p>
            <a:pPr algn="ctr" rtl="0">
              <a:tabLst>
                <a:tab pos="347663" algn="l"/>
              </a:tabLst>
            </a:pPr>
            <a:r>
              <a:rPr lang="en-US" sz="3200" b="1" dirty="0">
                <a:solidFill>
                  <a:srgbClr val="30353F"/>
                </a:solidFill>
                <a:latin typeface="+mj-lt"/>
              </a:rPr>
              <a:t>Preprocessing</a:t>
            </a:r>
            <a:endParaRPr lang="en-gb" sz="3200" b="1" dirty="0">
              <a:solidFill>
                <a:srgbClr val="30353F"/>
              </a:solidFill>
              <a:latin typeface="+mj-lt"/>
            </a:endParaRPr>
          </a:p>
        </p:txBody>
      </p:sp>
      <p:graphicFrame>
        <p:nvGraphicFramePr>
          <p:cNvPr id="2" name="Diagram 1">
            <a:extLst>
              <a:ext uri="{FF2B5EF4-FFF2-40B4-BE49-F238E27FC236}">
                <a16:creationId xmlns:a16="http://schemas.microsoft.com/office/drawing/2014/main" id="{71F5C937-DCA6-BF4B-3835-DCBCBABA3FD7}"/>
              </a:ext>
            </a:extLst>
          </p:cNvPr>
          <p:cNvGraphicFramePr/>
          <p:nvPr>
            <p:extLst>
              <p:ext uri="{D42A27DB-BD31-4B8C-83A1-F6EECF244321}">
                <p14:modId xmlns:p14="http://schemas.microsoft.com/office/powerpoint/2010/main" val="489210065"/>
              </p:ext>
            </p:extLst>
          </p:nvPr>
        </p:nvGraphicFramePr>
        <p:xfrm>
          <a:off x="555336" y="1221990"/>
          <a:ext cx="11081327" cy="441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06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AEF0864-4215-4679-3BCC-D52CA021E1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972B7555-D11F-3E3B-0B1D-39BA5A58DD31}"/>
              </a:ext>
            </a:extLst>
          </p:cNvPr>
          <p:cNvSpPr/>
          <p:nvPr/>
        </p:nvSpPr>
        <p:spPr>
          <a:xfrm>
            <a:off x="0" y="0"/>
            <a:ext cx="7453745"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TextBox 2"/>
          <p:cNvSpPr txBox="1"/>
          <p:nvPr/>
        </p:nvSpPr>
        <p:spPr>
          <a:xfrm>
            <a:off x="11857440" y="6481180"/>
            <a:ext cx="390492" cy="307777"/>
          </a:xfrm>
          <a:prstGeom prst="rect">
            <a:avLst/>
          </a:prstGeom>
          <a:noFill/>
        </p:spPr>
        <p:txBody>
          <a:bodyPr wrap="none" rtlCol="0">
            <a:spAutoFit/>
          </a:bodyPr>
          <a:lstStyle/>
          <a:p>
            <a:pPr rtl="0"/>
            <a:r>
              <a:rPr lang="en-gb" sz="1400" b="1">
                <a:solidFill>
                  <a:schemeClr val="bg1"/>
                </a:solidFill>
              </a:rPr>
              <a:t>10</a:t>
            </a:r>
          </a:p>
        </p:txBody>
      </p:sp>
      <p:sp>
        <p:nvSpPr>
          <p:cNvPr id="103" name="TextBox 102"/>
          <p:cNvSpPr txBox="1"/>
          <p:nvPr/>
        </p:nvSpPr>
        <p:spPr>
          <a:xfrm>
            <a:off x="1481224" y="2818970"/>
            <a:ext cx="5449579" cy="553998"/>
          </a:xfrm>
          <a:prstGeom prst="rect">
            <a:avLst/>
          </a:prstGeom>
          <a:noFill/>
        </p:spPr>
        <p:txBody>
          <a:bodyPr wrap="square" lIns="0" tIns="0" rIns="0" bIns="0" rtlCol="0">
            <a:spAutoFit/>
          </a:bodyPr>
          <a:lstStyle/>
          <a:p>
            <a:pPr rtl="0">
              <a:tabLst>
                <a:tab pos="347663" algn="l"/>
              </a:tabLst>
            </a:pPr>
            <a:r>
              <a:rPr lang="en-US" sz="3600" b="1" dirty="0">
                <a:solidFill>
                  <a:srgbClr val="FFFFFF"/>
                </a:solidFill>
                <a:latin typeface="+mj-lt"/>
              </a:rPr>
              <a:t>Data Modelling</a:t>
            </a:r>
            <a:endParaRPr lang="en-gb" sz="3600" b="1" dirty="0">
              <a:solidFill>
                <a:srgbClr val="FFFFFF"/>
              </a:solidFill>
              <a:latin typeface="+mj-lt"/>
            </a:endParaRPr>
          </a:p>
        </p:txBody>
      </p:sp>
      <p:cxnSp>
        <p:nvCxnSpPr>
          <p:cNvPr id="105" name="Straight Connector 104">
            <a:extLst>
              <a:ext uri="{C183D7F6-B498-43B3-948B-1728B52AA6E4}">
                <adec:decorative xmlns:adec="http://schemas.microsoft.com/office/drawing/2017/decorative" val="1"/>
              </a:ext>
            </a:extLst>
          </p:cNvPr>
          <p:cNvCxnSpPr>
            <a:cxnSpLocks/>
          </p:cNvCxnSpPr>
          <p:nvPr/>
        </p:nvCxnSpPr>
        <p:spPr>
          <a:xfrm>
            <a:off x="1481224" y="3577304"/>
            <a:ext cx="30564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81748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solidFill>
                <a:srgbClr val="98A3AD"/>
              </a:solidFill>
            </a:endParaRPr>
          </a:p>
        </p:txBody>
      </p:sp>
      <p:sp>
        <p:nvSpPr>
          <p:cNvPr id="104" name="TextBox 103"/>
          <p:cNvSpPr txBox="1"/>
          <p:nvPr/>
        </p:nvSpPr>
        <p:spPr>
          <a:xfrm>
            <a:off x="11907454" y="6481180"/>
            <a:ext cx="290464" cy="307777"/>
          </a:xfrm>
          <a:prstGeom prst="rect">
            <a:avLst/>
          </a:prstGeom>
          <a:noFill/>
        </p:spPr>
        <p:txBody>
          <a:bodyPr wrap="none" rtlCol="0">
            <a:spAutoFit/>
          </a:bodyPr>
          <a:lstStyle/>
          <a:p>
            <a:pPr rtl="0"/>
            <a:r>
              <a:rPr lang="en-gb" sz="1400" b="1">
                <a:solidFill>
                  <a:schemeClr val="bg1"/>
                </a:solidFill>
              </a:rPr>
              <a:t>9</a:t>
            </a:r>
          </a:p>
        </p:txBody>
      </p:sp>
      <p:pic>
        <p:nvPicPr>
          <p:cNvPr id="3" name="Picture 2">
            <a:extLst>
              <a:ext uri="{FF2B5EF4-FFF2-40B4-BE49-F238E27FC236}">
                <a16:creationId xmlns:a16="http://schemas.microsoft.com/office/drawing/2014/main" id="{976C6344-F2E5-4E4E-9442-F53355BC95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3525" y="0"/>
            <a:ext cx="7098475" cy="6858000"/>
          </a:xfrm>
          <a:prstGeom prst="rect">
            <a:avLst/>
          </a:prstGeom>
        </p:spPr>
      </p:pic>
      <p:sp>
        <p:nvSpPr>
          <p:cNvPr id="47" name="TextBox 46">
            <a:extLst>
              <a:ext uri="{FF2B5EF4-FFF2-40B4-BE49-F238E27FC236}">
                <a16:creationId xmlns:a16="http://schemas.microsoft.com/office/drawing/2014/main" id="{231E4B19-2C3A-884A-919A-326B2A2F1BA8}"/>
              </a:ext>
            </a:extLst>
          </p:cNvPr>
          <p:cNvSpPr txBox="1"/>
          <p:nvPr/>
        </p:nvSpPr>
        <p:spPr>
          <a:xfrm>
            <a:off x="544888" y="843677"/>
            <a:ext cx="4115174" cy="5170646"/>
          </a:xfrm>
          <a:prstGeom prst="rect">
            <a:avLst/>
          </a:prstGeom>
          <a:noFill/>
        </p:spPr>
        <p:txBody>
          <a:bodyPr wrap="square" lIns="0" tIns="0" rIns="0" bIns="0" rtlCol="0">
            <a:spAutoFit/>
          </a:bodyPr>
          <a:lstStyle/>
          <a:p>
            <a:pPr rtl="0"/>
            <a:r>
              <a:rPr lang="en-US" sz="1600" b="1" dirty="0">
                <a:solidFill>
                  <a:schemeClr val="tx1">
                    <a:lumMod val="50000"/>
                    <a:lumOff val="50000"/>
                  </a:schemeClr>
                </a:solidFill>
              </a:rPr>
              <a:t>The SQL data modelling process began with the creation of a staging table (railway_data) to store and validate the raw railway dataset. </a:t>
            </a:r>
          </a:p>
          <a:p>
            <a:pPr rtl="0"/>
            <a:endParaRPr lang="en-US" sz="1600" b="1" dirty="0">
              <a:solidFill>
                <a:schemeClr val="tx1">
                  <a:lumMod val="50000"/>
                  <a:lumOff val="50000"/>
                </a:schemeClr>
              </a:solidFill>
            </a:endParaRPr>
          </a:p>
          <a:p>
            <a:pPr rtl="0"/>
            <a:r>
              <a:rPr lang="en-US" sz="1600" b="1" dirty="0">
                <a:solidFill>
                  <a:schemeClr val="tx1">
                    <a:lumMod val="50000"/>
                    <a:lumOff val="50000"/>
                  </a:schemeClr>
                </a:solidFill>
              </a:rPr>
              <a:t>The staging table served as the foundation for testing data integrity, ensuring accurate data transformation, and verifying that all records were correctly imported and structured before proceeding with the modelling steps.</a:t>
            </a:r>
          </a:p>
          <a:p>
            <a:pPr rtl="0"/>
            <a:endParaRPr lang="en-US" sz="1600" b="1" dirty="0">
              <a:solidFill>
                <a:schemeClr val="tx1">
                  <a:lumMod val="50000"/>
                  <a:lumOff val="50000"/>
                </a:schemeClr>
              </a:solidFill>
            </a:endParaRPr>
          </a:p>
          <a:p>
            <a:pPr rtl="0"/>
            <a:r>
              <a:rPr lang="en-US" sz="1600" b="1" dirty="0">
                <a:solidFill>
                  <a:schemeClr val="tx1">
                    <a:lumMod val="50000"/>
                    <a:lumOff val="50000"/>
                  </a:schemeClr>
                </a:solidFill>
              </a:rPr>
              <a:t>Once validated, dimension tables  were created to normalize the data, while a central fact table was built to link these dimensions with core business metrics.</a:t>
            </a:r>
          </a:p>
          <a:p>
            <a:pPr rtl="0"/>
            <a:endParaRPr lang="en-US" sz="1600" b="1" dirty="0">
              <a:solidFill>
                <a:schemeClr val="tx1">
                  <a:lumMod val="50000"/>
                  <a:lumOff val="50000"/>
                </a:schemeClr>
              </a:solidFill>
            </a:endParaRPr>
          </a:p>
          <a:p>
            <a:pPr rtl="0"/>
            <a:r>
              <a:rPr lang="en-US" sz="1600" b="1" dirty="0">
                <a:solidFill>
                  <a:schemeClr val="tx1">
                    <a:lumMod val="50000"/>
                    <a:lumOff val="50000"/>
                  </a:schemeClr>
                </a:solidFill>
              </a:rPr>
              <a:t>Comprehensive tests were then performed to confirm that all data relationships, values, and constraints were correctly maintained, ensuring a reliable and scalable data model for analysis.</a:t>
            </a:r>
          </a:p>
        </p:txBody>
      </p:sp>
    </p:spTree>
    <p:extLst>
      <p:ext uri="{BB962C8B-B14F-4D97-AF65-F5344CB8AC3E}">
        <p14:creationId xmlns:p14="http://schemas.microsoft.com/office/powerpoint/2010/main" val="399435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778</TotalTime>
  <Words>1300</Words>
  <Application>Microsoft Office PowerPoint</Application>
  <PresentationFormat>Widescreen</PresentationFormat>
  <Paragraphs>134</Paragraphs>
  <Slides>22</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Display</vt:lpstr>
      <vt:lpstr>Arial</vt:lpstr>
      <vt:lpstr>Calibri</vt:lpstr>
      <vt:lpstr>system-ui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Journey Characteristics</vt:lpstr>
      <vt:lpstr>Operational Performance</vt:lpstr>
      <vt:lpstr>Passenger Behaviour</vt:lpstr>
      <vt:lpstr>Revenue Trends</vt:lpstr>
      <vt:lpstr>PowerPoint Presentation</vt:lpstr>
      <vt:lpstr>Forecasting Methodology</vt:lpstr>
      <vt:lpstr>Forecasting Insights</vt:lpstr>
      <vt:lpstr>PowerPoint Presentation</vt:lpstr>
      <vt:lpstr>Visualisation Methodology</vt:lpstr>
      <vt:lpstr>PowerPoint Presentation</vt:lpstr>
      <vt:lpstr>Recommendations    Investigate late morning rides for potential delays and implement solutions to improve on-time performance.  Address technical difficulties and staffing issues to reduce delays and cancellations.  Implement rigorous routine maintenance schedule at all high demand stations in order to withstand harsh weather conditions and avoid technical issues.   Focus on Standard Class and popular routes for revenue optimization.   Monitor seasonal trends and implement strategies to stabilize revenue during fluctuating months.   Address technical difficulties and staffing issues to recover $24,293 (92%) of the revenue loss due to delays.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Mia</dc:creator>
  <cp:lastModifiedBy>Mia</cp:lastModifiedBy>
  <cp:revision>71</cp:revision>
  <dcterms:created xsi:type="dcterms:W3CDTF">2025-12-06T16:14:20Z</dcterms:created>
  <dcterms:modified xsi:type="dcterms:W3CDTF">2025-12-10T04:24:38Z</dcterms:modified>
</cp:coreProperties>
</file>